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66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3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14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E5F5-2D59-4EFF-9558-BB7AB0726CEC}" type="datetimeFigureOut">
              <a:rPr lang="cs-CZ" smtClean="0"/>
              <a:t>08.02.2021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E7FC7-922C-470D-8871-38C6F8344C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7124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E5F5-2D59-4EFF-9558-BB7AB0726CEC}" type="datetimeFigureOut">
              <a:rPr lang="cs-CZ" smtClean="0"/>
              <a:t>08.02.2021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E7FC7-922C-470D-8871-38C6F8344C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7850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E5F5-2D59-4EFF-9558-BB7AB0726CEC}" type="datetimeFigureOut">
              <a:rPr lang="cs-CZ" smtClean="0"/>
              <a:t>08.02.2021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E7FC7-922C-470D-8871-38C6F8344C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076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E5F5-2D59-4EFF-9558-BB7AB0726CEC}" type="datetimeFigureOut">
              <a:rPr lang="cs-CZ" smtClean="0"/>
              <a:t>08.02.2021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E7FC7-922C-470D-8871-38C6F8344C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625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E5F5-2D59-4EFF-9558-BB7AB0726CEC}" type="datetimeFigureOut">
              <a:rPr lang="cs-CZ" smtClean="0"/>
              <a:t>08.02.2021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E7FC7-922C-470D-8871-38C6F8344C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002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E5F5-2D59-4EFF-9558-BB7AB0726CEC}" type="datetimeFigureOut">
              <a:rPr lang="cs-CZ" smtClean="0"/>
              <a:t>08.02.2021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E7FC7-922C-470D-8871-38C6F8344C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1494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E5F5-2D59-4EFF-9558-BB7AB0726CEC}" type="datetimeFigureOut">
              <a:rPr lang="cs-CZ" smtClean="0"/>
              <a:t>08.02.2021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E7FC7-922C-470D-8871-38C6F8344C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4709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E5F5-2D59-4EFF-9558-BB7AB0726CEC}" type="datetimeFigureOut">
              <a:rPr lang="cs-CZ" smtClean="0"/>
              <a:t>08.02.2021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E7FC7-922C-470D-8871-38C6F8344C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1935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E5F5-2D59-4EFF-9558-BB7AB0726CEC}" type="datetimeFigureOut">
              <a:rPr lang="cs-CZ" smtClean="0"/>
              <a:t>08.02.2021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E7FC7-922C-470D-8871-38C6F8344C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821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E5F5-2D59-4EFF-9558-BB7AB0726CEC}" type="datetimeFigureOut">
              <a:rPr lang="cs-CZ" smtClean="0"/>
              <a:t>08.02.2021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E7FC7-922C-470D-8871-38C6F8344C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446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E5F5-2D59-4EFF-9558-BB7AB0726CEC}" type="datetimeFigureOut">
              <a:rPr lang="cs-CZ" smtClean="0"/>
              <a:t>08.02.2021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E7FC7-922C-470D-8871-38C6F8344C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2048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7E5F5-2D59-4EFF-9558-BB7AB0726CEC}" type="datetimeFigureOut">
              <a:rPr lang="cs-CZ" smtClean="0"/>
              <a:t>08.02.2021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E7FC7-922C-470D-8871-38C6F8344C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9465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8000" b="1" u="sng" dirty="0" smtClean="0">
                <a:solidFill>
                  <a:srgbClr val="0070C0"/>
                </a:solidFill>
              </a:rPr>
              <a:t>Malý jednoduchý </a:t>
            </a:r>
            <a:r>
              <a:rPr lang="cs-CZ" sz="8000" b="1" u="sng" smtClean="0">
                <a:solidFill>
                  <a:srgbClr val="0070C0"/>
                </a:solidFill>
              </a:rPr>
              <a:t>domácí společník</a:t>
            </a:r>
            <a:endParaRPr lang="cs-CZ" sz="44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858070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Petr Novák</a:t>
            </a:r>
          </a:p>
          <a:p>
            <a:r>
              <a:rPr lang="cs-CZ" dirty="0" smtClean="0"/>
              <a:t>Katedra kybernetiky</a:t>
            </a:r>
          </a:p>
          <a:p>
            <a:r>
              <a:rPr lang="cs-CZ" dirty="0" smtClean="0"/>
              <a:t>ČVUT FEL v Praze</a:t>
            </a:r>
          </a:p>
          <a:p>
            <a:r>
              <a:rPr lang="cs-CZ" dirty="0" smtClean="0"/>
              <a:t>novakpe@fel.cvut.cz</a:t>
            </a:r>
            <a:endParaRPr lang="cs-CZ" dirty="0"/>
          </a:p>
        </p:txBody>
      </p:sp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916" y="117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5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9997"/>
          </a:xfrm>
        </p:spPr>
        <p:txBody>
          <a:bodyPr/>
          <a:lstStyle/>
          <a:p>
            <a:r>
              <a:rPr lang="cs-CZ" b="1" u="sng" dirty="0" smtClean="0">
                <a:solidFill>
                  <a:srgbClr val="0070C0"/>
                </a:solidFill>
              </a:rPr>
              <a:t>E) Externí senzory</a:t>
            </a:r>
            <a:endParaRPr lang="cs-CZ" b="1" u="sng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237786"/>
            <a:ext cx="7787055" cy="4939178"/>
          </a:xfrm>
        </p:spPr>
        <p:txBody>
          <a:bodyPr>
            <a:normAutofit/>
          </a:bodyPr>
          <a:lstStyle/>
          <a:p>
            <a:r>
              <a:rPr lang="cs-CZ" b="1" dirty="0" smtClean="0"/>
              <a:t>Kontrola</a:t>
            </a:r>
            <a:r>
              <a:rPr lang="cs-CZ" dirty="0" smtClean="0"/>
              <a:t> stavu </a:t>
            </a:r>
            <a:r>
              <a:rPr lang="cs-CZ" b="1" dirty="0" smtClean="0"/>
              <a:t>okolí</a:t>
            </a:r>
            <a:r>
              <a:rPr lang="cs-CZ" dirty="0" smtClean="0"/>
              <a:t> + Stav sledované </a:t>
            </a:r>
            <a:r>
              <a:rPr lang="cs-CZ" b="1" dirty="0" smtClean="0"/>
              <a:t>osoby</a:t>
            </a:r>
          </a:p>
          <a:p>
            <a:r>
              <a:rPr lang="cs-CZ" dirty="0" smtClean="0"/>
              <a:t>Dva (základní) </a:t>
            </a:r>
            <a:r>
              <a:rPr lang="cs-CZ" b="1" dirty="0" smtClean="0"/>
              <a:t>typy senzorů</a:t>
            </a:r>
            <a:r>
              <a:rPr lang="cs-CZ" dirty="0" smtClean="0"/>
              <a:t>:</a:t>
            </a:r>
          </a:p>
          <a:p>
            <a:pPr lvl="1"/>
            <a:r>
              <a:rPr lang="cs-CZ" b="1" dirty="0" smtClean="0"/>
              <a:t>Dohled nad</a:t>
            </a:r>
            <a:r>
              <a:rPr lang="cs-CZ" dirty="0" smtClean="0"/>
              <a:t> domácím </a:t>
            </a:r>
            <a:r>
              <a:rPr lang="cs-CZ" b="1" dirty="0" smtClean="0"/>
              <a:t>prostředím</a:t>
            </a:r>
            <a:r>
              <a:rPr lang="cs-CZ" dirty="0" smtClean="0"/>
              <a:t> (kontrolní senzory)</a:t>
            </a:r>
          </a:p>
          <a:p>
            <a:pPr lvl="1"/>
            <a:r>
              <a:rPr lang="cs-CZ" b="1" dirty="0" smtClean="0"/>
              <a:t>Dohled nad</a:t>
            </a:r>
            <a:r>
              <a:rPr lang="cs-CZ" dirty="0" smtClean="0"/>
              <a:t> stavem </a:t>
            </a:r>
            <a:r>
              <a:rPr lang="cs-CZ" b="1" dirty="0" smtClean="0"/>
              <a:t>osoby</a:t>
            </a:r>
            <a:r>
              <a:rPr lang="cs-CZ" dirty="0" smtClean="0"/>
              <a:t> (fyziologické veličiny)</a:t>
            </a:r>
          </a:p>
          <a:p>
            <a:r>
              <a:rPr lang="cs-CZ" dirty="0" smtClean="0"/>
              <a:t>Domácí </a:t>
            </a:r>
            <a:r>
              <a:rPr lang="cs-CZ" b="1" dirty="0" smtClean="0"/>
              <a:t>prostředí</a:t>
            </a:r>
            <a:r>
              <a:rPr lang="cs-CZ" dirty="0" smtClean="0"/>
              <a:t> – </a:t>
            </a:r>
            <a:r>
              <a:rPr lang="cs-CZ" b="1" dirty="0" smtClean="0"/>
              <a:t>životní okolí</a:t>
            </a:r>
          </a:p>
          <a:p>
            <a:pPr lvl="1"/>
            <a:r>
              <a:rPr lang="cs-CZ" dirty="0" smtClean="0"/>
              <a:t>Otevřené dveře, zapnutý vařič, puštěná voda, …</a:t>
            </a:r>
          </a:p>
          <a:p>
            <a:r>
              <a:rPr lang="cs-CZ" dirty="0" smtClean="0"/>
              <a:t>Kontrola stavu </a:t>
            </a:r>
            <a:r>
              <a:rPr lang="cs-CZ" b="1" dirty="0" smtClean="0"/>
              <a:t>osoby</a:t>
            </a:r>
            <a:r>
              <a:rPr lang="cs-CZ" dirty="0" smtClean="0"/>
              <a:t> – </a:t>
            </a:r>
            <a:r>
              <a:rPr lang="cs-CZ" b="1" dirty="0" smtClean="0"/>
              <a:t>životní funkce</a:t>
            </a:r>
          </a:p>
          <a:p>
            <a:pPr lvl="1"/>
            <a:r>
              <a:rPr lang="cs-CZ" dirty="0" smtClean="0"/>
              <a:t>Dech, tep, teplota, … (dnes ideálně bezkontaktně)</a:t>
            </a:r>
          </a:p>
          <a:p>
            <a:pPr lvl="1"/>
            <a:r>
              <a:rPr lang="cs-CZ" b="1" dirty="0" smtClean="0"/>
              <a:t>Experimentální senzory</a:t>
            </a:r>
            <a:r>
              <a:rPr lang="cs-CZ" dirty="0" smtClean="0"/>
              <a:t> (spánek = pohyb + dech)</a:t>
            </a:r>
          </a:p>
          <a:p>
            <a:r>
              <a:rPr lang="cs-CZ" b="1" dirty="0" smtClean="0"/>
              <a:t>Připojení</a:t>
            </a:r>
            <a:r>
              <a:rPr lang="cs-CZ" dirty="0" smtClean="0"/>
              <a:t> zcela </a:t>
            </a:r>
            <a:r>
              <a:rPr lang="cs-CZ" b="1" dirty="0" smtClean="0"/>
              <a:t>běžným způsobem</a:t>
            </a:r>
            <a:r>
              <a:rPr lang="cs-CZ" dirty="0" smtClean="0"/>
              <a:t> (běžné počítače) – LAN, </a:t>
            </a:r>
            <a:r>
              <a:rPr lang="cs-CZ" dirty="0" err="1" smtClean="0"/>
              <a:t>BlueTooth</a:t>
            </a:r>
            <a:r>
              <a:rPr lang="cs-CZ" dirty="0" smtClean="0"/>
              <a:t>, </a:t>
            </a:r>
            <a:r>
              <a:rPr lang="cs-CZ" dirty="0" err="1" smtClean="0"/>
              <a:t>WiFi</a:t>
            </a:r>
            <a:r>
              <a:rPr lang="cs-CZ" dirty="0" smtClean="0"/>
              <a:t>, ..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044" y="3838839"/>
            <a:ext cx="1402671" cy="12480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370" y="966501"/>
            <a:ext cx="1757566" cy="16974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189" y="2084300"/>
            <a:ext cx="1721664" cy="16932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156" y="3265355"/>
            <a:ext cx="1943780" cy="28110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175" y="740123"/>
            <a:ext cx="1760059" cy="14911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162" y="1305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9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9997"/>
          </a:xfrm>
        </p:spPr>
        <p:txBody>
          <a:bodyPr/>
          <a:lstStyle/>
          <a:p>
            <a:r>
              <a:rPr lang="cs-CZ" b="1" u="sng" dirty="0" smtClean="0">
                <a:solidFill>
                  <a:srgbClr val="0070C0"/>
                </a:solidFill>
              </a:rPr>
              <a:t>F) Vytvoření kontroly / dohledu</a:t>
            </a:r>
            <a:endParaRPr lang="cs-CZ" b="1" u="sng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3187" y="1115121"/>
            <a:ext cx="6583680" cy="5259301"/>
          </a:xfrm>
        </p:spPr>
        <p:txBody>
          <a:bodyPr>
            <a:normAutofit/>
          </a:bodyPr>
          <a:lstStyle/>
          <a:p>
            <a:r>
              <a:rPr lang="cs-CZ" b="1" dirty="0" smtClean="0"/>
              <a:t>Pouze</a:t>
            </a:r>
            <a:r>
              <a:rPr lang="cs-CZ" dirty="0" smtClean="0"/>
              <a:t> připojené </a:t>
            </a:r>
            <a:r>
              <a:rPr lang="cs-CZ" b="1" dirty="0" smtClean="0"/>
              <a:t>senzory</a:t>
            </a:r>
            <a:r>
              <a:rPr lang="cs-CZ" dirty="0" smtClean="0"/>
              <a:t> – </a:t>
            </a:r>
            <a:r>
              <a:rPr lang="cs-CZ" b="1" dirty="0" smtClean="0"/>
              <a:t>Nedostačující</a:t>
            </a:r>
          </a:p>
          <a:p>
            <a:r>
              <a:rPr lang="cs-CZ" dirty="0" smtClean="0"/>
              <a:t>Získaná </a:t>
            </a:r>
            <a:r>
              <a:rPr lang="cs-CZ" b="1" dirty="0" smtClean="0"/>
              <a:t>data</a:t>
            </a:r>
            <a:r>
              <a:rPr lang="cs-CZ" dirty="0" smtClean="0"/>
              <a:t> – </a:t>
            </a:r>
            <a:r>
              <a:rPr lang="cs-CZ" b="1" dirty="0" smtClean="0"/>
              <a:t>Zpracovat</a:t>
            </a:r>
            <a:r>
              <a:rPr lang="cs-CZ" dirty="0" smtClean="0"/>
              <a:t> / </a:t>
            </a:r>
            <a:r>
              <a:rPr lang="cs-CZ" b="1" dirty="0" smtClean="0"/>
              <a:t>hodnotit</a:t>
            </a:r>
          </a:p>
          <a:p>
            <a:r>
              <a:rPr lang="cs-CZ" dirty="0" smtClean="0"/>
              <a:t>Vytvořit </a:t>
            </a:r>
            <a:r>
              <a:rPr lang="cs-CZ" b="1" dirty="0" smtClean="0"/>
              <a:t>skripty</a:t>
            </a:r>
            <a:r>
              <a:rPr lang="cs-CZ" dirty="0" smtClean="0"/>
              <a:t> – Vytvoření </a:t>
            </a:r>
            <a:r>
              <a:rPr lang="cs-CZ" b="1" dirty="0" smtClean="0"/>
              <a:t>chování systému</a:t>
            </a:r>
          </a:p>
          <a:p>
            <a:r>
              <a:rPr lang="cs-CZ" b="1" dirty="0" smtClean="0"/>
              <a:t>Příklad</a:t>
            </a:r>
            <a:r>
              <a:rPr lang="cs-CZ" dirty="0" smtClean="0"/>
              <a:t> skriptu – </a:t>
            </a:r>
            <a:r>
              <a:rPr lang="cs-CZ" b="1" dirty="0" smtClean="0"/>
              <a:t>Hlídání otevřených dveří</a:t>
            </a:r>
          </a:p>
          <a:p>
            <a:pPr lvl="1"/>
            <a:r>
              <a:rPr lang="cs-CZ" dirty="0" smtClean="0"/>
              <a:t>„čas = </a:t>
            </a:r>
            <a:r>
              <a:rPr lang="cs-CZ" b="1" dirty="0" smtClean="0"/>
              <a:t>1min</a:t>
            </a:r>
            <a:r>
              <a:rPr lang="cs-CZ" dirty="0" smtClean="0"/>
              <a:t>“ - „</a:t>
            </a:r>
            <a:r>
              <a:rPr lang="cs-CZ" b="1" dirty="0" smtClean="0"/>
              <a:t>Nezapomněl jsi zavřít dveře?</a:t>
            </a:r>
            <a:r>
              <a:rPr lang="cs-CZ" dirty="0" smtClean="0"/>
              <a:t>“</a:t>
            </a:r>
          </a:p>
          <a:p>
            <a:pPr lvl="1"/>
            <a:r>
              <a:rPr lang="cs-CZ" dirty="0"/>
              <a:t>„čas = </a:t>
            </a:r>
            <a:r>
              <a:rPr lang="cs-CZ" b="1" dirty="0" smtClean="0"/>
              <a:t>2min</a:t>
            </a:r>
            <a:r>
              <a:rPr lang="cs-CZ" dirty="0" smtClean="0"/>
              <a:t>“ - „</a:t>
            </a:r>
            <a:r>
              <a:rPr lang="cs-CZ" b="1" dirty="0" smtClean="0"/>
              <a:t>Stále jsou otevřené dveře!</a:t>
            </a:r>
            <a:r>
              <a:rPr lang="cs-CZ" dirty="0" smtClean="0"/>
              <a:t>“</a:t>
            </a:r>
          </a:p>
          <a:p>
            <a:pPr lvl="1"/>
            <a:r>
              <a:rPr lang="cs-CZ" dirty="0"/>
              <a:t>„čas = </a:t>
            </a:r>
            <a:r>
              <a:rPr lang="cs-CZ" b="1" dirty="0" smtClean="0"/>
              <a:t>3min</a:t>
            </a:r>
            <a:r>
              <a:rPr lang="cs-CZ" dirty="0"/>
              <a:t>“ - „</a:t>
            </a:r>
            <a:r>
              <a:rPr lang="cs-CZ" b="1" dirty="0"/>
              <a:t>Pozor, máš stále otevřené </a:t>
            </a:r>
            <a:r>
              <a:rPr lang="cs-CZ" b="1" dirty="0" smtClean="0"/>
              <a:t>dveře!</a:t>
            </a:r>
            <a:r>
              <a:rPr lang="cs-CZ" dirty="0" smtClean="0"/>
              <a:t>“</a:t>
            </a:r>
          </a:p>
          <a:p>
            <a:pPr lvl="1"/>
            <a:r>
              <a:rPr lang="cs-CZ" dirty="0"/>
              <a:t>„čas = </a:t>
            </a:r>
            <a:r>
              <a:rPr lang="cs-CZ" b="1" dirty="0" smtClean="0"/>
              <a:t>5min</a:t>
            </a:r>
            <a:r>
              <a:rPr lang="cs-CZ" dirty="0"/>
              <a:t>“ - </a:t>
            </a:r>
            <a:r>
              <a:rPr lang="cs-CZ" dirty="0" smtClean="0"/>
              <a:t>„</a:t>
            </a:r>
            <a:r>
              <a:rPr lang="cs-CZ" b="1" dirty="0" smtClean="0"/>
              <a:t>Pokud nezavřeš dveře, tak zavolám …!</a:t>
            </a:r>
            <a:r>
              <a:rPr lang="cs-CZ" dirty="0" smtClean="0"/>
              <a:t>“</a:t>
            </a:r>
          </a:p>
          <a:p>
            <a:r>
              <a:rPr lang="cs-CZ" b="1" dirty="0" smtClean="0"/>
              <a:t>Tvorba</a:t>
            </a:r>
            <a:r>
              <a:rPr lang="cs-CZ" dirty="0" smtClean="0"/>
              <a:t> (částečně i) </a:t>
            </a:r>
            <a:r>
              <a:rPr lang="cs-CZ" b="1" dirty="0" smtClean="0"/>
              <a:t>inteligentního chování</a:t>
            </a:r>
          </a:p>
          <a:p>
            <a:endParaRPr lang="cs-CZ" dirty="0" smtClean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867" y="1115120"/>
            <a:ext cx="4539725" cy="5047183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094" y="1305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0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9997"/>
          </a:xfrm>
        </p:spPr>
        <p:txBody>
          <a:bodyPr/>
          <a:lstStyle/>
          <a:p>
            <a:r>
              <a:rPr lang="cs-CZ" b="1" u="sng" dirty="0" smtClean="0">
                <a:solidFill>
                  <a:srgbClr val="0070C0"/>
                </a:solidFill>
              </a:rPr>
              <a:t>G) Využití snímaných dat</a:t>
            </a:r>
            <a:endParaRPr lang="cs-CZ" b="1" u="sng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115121"/>
            <a:ext cx="7162801" cy="4703509"/>
          </a:xfrm>
        </p:spPr>
        <p:txBody>
          <a:bodyPr>
            <a:normAutofit/>
          </a:bodyPr>
          <a:lstStyle/>
          <a:p>
            <a:r>
              <a:rPr lang="cs-CZ" dirty="0" smtClean="0"/>
              <a:t>Nyní </a:t>
            </a:r>
            <a:r>
              <a:rPr lang="cs-CZ" b="1" dirty="0" smtClean="0"/>
              <a:t>není součástí systému</a:t>
            </a:r>
            <a:r>
              <a:rPr lang="cs-CZ" dirty="0" smtClean="0"/>
              <a:t> (avšak požadavek)</a:t>
            </a:r>
          </a:p>
          <a:p>
            <a:r>
              <a:rPr lang="cs-CZ" dirty="0" smtClean="0"/>
              <a:t>Dlouhodobé </a:t>
            </a:r>
            <a:r>
              <a:rPr lang="cs-CZ" b="1" dirty="0" smtClean="0"/>
              <a:t>záznamy</a:t>
            </a:r>
            <a:r>
              <a:rPr lang="cs-CZ" dirty="0" smtClean="0"/>
              <a:t> – </a:t>
            </a:r>
            <a:r>
              <a:rPr lang="cs-CZ" b="1" dirty="0" smtClean="0"/>
              <a:t>Neocenitelná data</a:t>
            </a:r>
          </a:p>
          <a:p>
            <a:r>
              <a:rPr lang="cs-CZ" b="1" dirty="0" smtClean="0"/>
              <a:t>Chování</a:t>
            </a:r>
            <a:r>
              <a:rPr lang="cs-CZ" dirty="0" smtClean="0"/>
              <a:t> osoby – </a:t>
            </a:r>
            <a:r>
              <a:rPr lang="cs-CZ" b="1" dirty="0" smtClean="0"/>
              <a:t>Běžný </a:t>
            </a:r>
            <a:r>
              <a:rPr lang="cs-CZ" b="1" dirty="0"/>
              <a:t>stav</a:t>
            </a:r>
            <a:r>
              <a:rPr lang="cs-CZ" dirty="0" smtClean="0"/>
              <a:t> – </a:t>
            </a:r>
            <a:r>
              <a:rPr lang="cs-CZ" b="1" dirty="0" smtClean="0"/>
              <a:t>Model</a:t>
            </a:r>
            <a:r>
              <a:rPr lang="cs-CZ" dirty="0" smtClean="0"/>
              <a:t> stavu</a:t>
            </a:r>
          </a:p>
          <a:p>
            <a:r>
              <a:rPr lang="cs-CZ" b="1" dirty="0" smtClean="0"/>
              <a:t>Detekce odlišností</a:t>
            </a:r>
            <a:r>
              <a:rPr lang="cs-CZ" dirty="0" smtClean="0"/>
              <a:t> – Něco není v pořádku</a:t>
            </a:r>
          </a:p>
          <a:p>
            <a:pPr lvl="1"/>
            <a:r>
              <a:rPr lang="cs-CZ" dirty="0" smtClean="0"/>
              <a:t>Ne ze dne na den – Často až </a:t>
            </a:r>
            <a:r>
              <a:rPr lang="cs-CZ" b="1" dirty="0" smtClean="0"/>
              <a:t>po několika dnech</a:t>
            </a:r>
          </a:p>
          <a:p>
            <a:r>
              <a:rPr lang="cs-CZ" b="1" dirty="0" smtClean="0"/>
              <a:t>Vzory v chování</a:t>
            </a:r>
            <a:r>
              <a:rPr lang="cs-CZ" dirty="0" smtClean="0"/>
              <a:t> (starší lidi – </a:t>
            </a:r>
            <a:r>
              <a:rPr lang="cs-CZ" b="1" dirty="0" smtClean="0"/>
              <a:t>stejný režim dne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Čas vstávání, denní pohyb, používání WC, ..</a:t>
            </a:r>
          </a:p>
          <a:p>
            <a:r>
              <a:rPr lang="cs-CZ" b="1" dirty="0" smtClean="0"/>
              <a:t>Nelze</a:t>
            </a:r>
            <a:r>
              <a:rPr lang="cs-CZ" dirty="0" smtClean="0"/>
              <a:t> vytvořit </a:t>
            </a:r>
            <a:r>
              <a:rPr lang="cs-CZ" b="1" dirty="0" smtClean="0"/>
              <a:t>obecně</a:t>
            </a:r>
            <a:r>
              <a:rPr lang="cs-CZ" dirty="0" smtClean="0"/>
              <a:t> – Zaleží </a:t>
            </a:r>
            <a:r>
              <a:rPr lang="cs-CZ" b="1" dirty="0" smtClean="0"/>
              <a:t>na prostředí</a:t>
            </a:r>
          </a:p>
          <a:p>
            <a:pPr lvl="1"/>
            <a:r>
              <a:rPr lang="cs-CZ" b="1" dirty="0" smtClean="0"/>
              <a:t>Malý byt</a:t>
            </a:r>
            <a:r>
              <a:rPr lang="cs-CZ" dirty="0" smtClean="0"/>
              <a:t> – Málo pohybu – </a:t>
            </a:r>
            <a:r>
              <a:rPr lang="cs-CZ" b="1" dirty="0" smtClean="0"/>
              <a:t>Těžší detekovat změny</a:t>
            </a:r>
          </a:p>
          <a:p>
            <a:pPr lvl="1"/>
            <a:r>
              <a:rPr lang="cs-CZ" b="1" dirty="0" smtClean="0"/>
              <a:t>Velký byt</a:t>
            </a:r>
            <a:r>
              <a:rPr lang="cs-CZ" dirty="0" smtClean="0"/>
              <a:t> – Více pohybu – </a:t>
            </a:r>
            <a:r>
              <a:rPr lang="cs-CZ" b="1" dirty="0" smtClean="0"/>
              <a:t>Snazší detekovat změny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848" y="740123"/>
            <a:ext cx="3047104" cy="50785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176" y="1305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8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9997"/>
          </a:xfrm>
        </p:spPr>
        <p:txBody>
          <a:bodyPr/>
          <a:lstStyle/>
          <a:p>
            <a:r>
              <a:rPr lang="cs-CZ" b="1" u="sng" dirty="0" smtClean="0">
                <a:solidFill>
                  <a:srgbClr val="0070C0"/>
                </a:solidFill>
              </a:rPr>
              <a:t>H) Vzdálený dohled</a:t>
            </a:r>
            <a:endParaRPr lang="cs-CZ" b="1" u="sng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115121"/>
            <a:ext cx="7523286" cy="5259301"/>
          </a:xfrm>
        </p:spPr>
        <p:txBody>
          <a:bodyPr>
            <a:normAutofit/>
          </a:bodyPr>
          <a:lstStyle/>
          <a:p>
            <a:r>
              <a:rPr lang="cs-CZ" dirty="0" smtClean="0"/>
              <a:t>Vzdálený </a:t>
            </a:r>
            <a:r>
              <a:rPr lang="cs-CZ" b="1" dirty="0" smtClean="0"/>
              <a:t>dohled</a:t>
            </a:r>
            <a:r>
              <a:rPr lang="cs-CZ" dirty="0" smtClean="0"/>
              <a:t> – Stále velmi </a:t>
            </a:r>
            <a:r>
              <a:rPr lang="cs-CZ" b="1" dirty="0" smtClean="0"/>
              <a:t>potřebná činnost</a:t>
            </a:r>
          </a:p>
          <a:p>
            <a:r>
              <a:rPr lang="cs-CZ" b="1" dirty="0" smtClean="0"/>
              <a:t>Starší osoba</a:t>
            </a:r>
            <a:r>
              <a:rPr lang="cs-CZ" dirty="0" smtClean="0"/>
              <a:t> – </a:t>
            </a:r>
            <a:r>
              <a:rPr lang="cs-CZ" b="1" dirty="0" smtClean="0"/>
              <a:t>Sama</a:t>
            </a:r>
            <a:r>
              <a:rPr lang="cs-CZ" dirty="0" smtClean="0"/>
              <a:t> – </a:t>
            </a:r>
            <a:r>
              <a:rPr lang="cs-CZ" b="1" dirty="0" smtClean="0"/>
              <a:t>Úrazy</a:t>
            </a:r>
            <a:r>
              <a:rPr lang="cs-CZ" dirty="0" smtClean="0"/>
              <a:t> / </a:t>
            </a:r>
            <a:r>
              <a:rPr lang="cs-CZ" b="1" dirty="0" smtClean="0"/>
              <a:t>Nepozornost</a:t>
            </a:r>
          </a:p>
          <a:p>
            <a:pPr lvl="1"/>
            <a:r>
              <a:rPr lang="cs-CZ" b="1" dirty="0" smtClean="0"/>
              <a:t>Úrazy</a:t>
            </a:r>
            <a:r>
              <a:rPr lang="cs-CZ" dirty="0" smtClean="0"/>
              <a:t> – Nestabilita chůze, zakopnutí, …</a:t>
            </a:r>
          </a:p>
          <a:p>
            <a:pPr lvl="1"/>
            <a:r>
              <a:rPr lang="cs-CZ" b="1" dirty="0" smtClean="0"/>
              <a:t>Nepozornost</a:t>
            </a:r>
            <a:r>
              <a:rPr lang="cs-CZ" dirty="0" smtClean="0"/>
              <a:t> – Nevypnutí vařiče, otevřené dveře, …</a:t>
            </a:r>
          </a:p>
          <a:p>
            <a:r>
              <a:rPr lang="cs-CZ" b="1" dirty="0" smtClean="0"/>
              <a:t>Rodinný příslušník</a:t>
            </a:r>
            <a:r>
              <a:rPr lang="cs-CZ" dirty="0" smtClean="0"/>
              <a:t> – Vzdálený </a:t>
            </a:r>
            <a:r>
              <a:rPr lang="cs-CZ" b="1" dirty="0" smtClean="0"/>
              <a:t>dohled</a:t>
            </a:r>
            <a:r>
              <a:rPr lang="cs-CZ" dirty="0" smtClean="0"/>
              <a:t> (z práce)</a:t>
            </a:r>
          </a:p>
          <a:p>
            <a:r>
              <a:rPr lang="cs-CZ" dirty="0" smtClean="0"/>
              <a:t>A) </a:t>
            </a:r>
            <a:r>
              <a:rPr lang="cs-CZ" b="1" dirty="0" smtClean="0"/>
              <a:t>Kontrola stavu</a:t>
            </a:r>
            <a:r>
              <a:rPr lang="cs-CZ" dirty="0" smtClean="0"/>
              <a:t> (dveře, vařič, voda, …)</a:t>
            </a:r>
          </a:p>
          <a:p>
            <a:r>
              <a:rPr lang="cs-CZ" dirty="0" smtClean="0"/>
              <a:t>B) </a:t>
            </a:r>
            <a:r>
              <a:rPr lang="cs-CZ" b="1" dirty="0" smtClean="0"/>
              <a:t>Pomoc</a:t>
            </a:r>
            <a:r>
              <a:rPr lang="cs-CZ" dirty="0" smtClean="0"/>
              <a:t> (puštění rádia, vyvolání hovoru, …)</a:t>
            </a:r>
          </a:p>
          <a:p>
            <a:r>
              <a:rPr lang="cs-CZ" dirty="0" smtClean="0"/>
              <a:t>Vynucené </a:t>
            </a:r>
            <a:r>
              <a:rPr lang="cs-CZ" b="1" dirty="0" smtClean="0"/>
              <a:t>hlášení</a:t>
            </a:r>
            <a:r>
              <a:rPr lang="cs-CZ" dirty="0" smtClean="0"/>
              <a:t> – „</a:t>
            </a:r>
            <a:r>
              <a:rPr lang="cs-CZ" b="1" dirty="0" smtClean="0"/>
              <a:t>Jsem v pořádku</a:t>
            </a:r>
            <a:r>
              <a:rPr lang="cs-CZ" dirty="0" smtClean="0"/>
              <a:t>“</a:t>
            </a:r>
          </a:p>
          <a:p>
            <a:pPr lvl="1"/>
            <a:r>
              <a:rPr lang="cs-CZ" b="1" dirty="0" smtClean="0"/>
              <a:t>Stisk tlačítka</a:t>
            </a:r>
            <a:r>
              <a:rPr lang="cs-CZ" dirty="0" smtClean="0"/>
              <a:t> – Ráno, poledne, večer, …</a:t>
            </a:r>
          </a:p>
          <a:p>
            <a:pPr lvl="1"/>
            <a:r>
              <a:rPr lang="cs-CZ" b="1" dirty="0"/>
              <a:t>Přiložení kartičky</a:t>
            </a:r>
            <a:r>
              <a:rPr lang="cs-CZ" dirty="0"/>
              <a:t> – </a:t>
            </a:r>
            <a:r>
              <a:rPr lang="cs-CZ" dirty="0" smtClean="0"/>
              <a:t>Po snídani / obědě / večeři, </a:t>
            </a:r>
            <a:r>
              <a:rPr lang="cs-CZ" dirty="0"/>
              <a:t>…</a:t>
            </a:r>
            <a:endParaRPr lang="cs-CZ" dirty="0" smtClean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7463" y="724992"/>
            <a:ext cx="2058865" cy="188595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3955" y="2674782"/>
            <a:ext cx="1895740" cy="168616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7123" y="3886531"/>
            <a:ext cx="2229219" cy="1836522"/>
          </a:xfrm>
          <a:prstGeom prst="rect">
            <a:avLst/>
          </a:prstGeom>
        </p:spPr>
      </p:pic>
      <p:cxnSp>
        <p:nvCxnSpPr>
          <p:cNvPr id="12" name="Přímá spojnice se šipkou 11"/>
          <p:cNvCxnSpPr>
            <a:endCxn id="7" idx="0"/>
          </p:cNvCxnSpPr>
          <p:nvPr/>
        </p:nvCxnSpPr>
        <p:spPr>
          <a:xfrm>
            <a:off x="10137531" y="1890346"/>
            <a:ext cx="654294" cy="784436"/>
          </a:xfrm>
          <a:prstGeom prst="straightConnector1">
            <a:avLst/>
          </a:prstGeom>
          <a:ln w="1270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>
            <a:off x="9936342" y="4424780"/>
            <a:ext cx="703083" cy="760024"/>
          </a:xfrm>
          <a:prstGeom prst="straightConnector1">
            <a:avLst/>
          </a:prstGeom>
          <a:ln w="1270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599" y="1305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9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3596" y="2885301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/>
              <a:t>Děkuji za pozornost</a:t>
            </a:r>
            <a:endParaRPr lang="cs-CZ" b="1" dirty="0"/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996" y="1084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5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5"/>
          </a:xfrm>
        </p:spPr>
        <p:txBody>
          <a:bodyPr/>
          <a:lstStyle/>
          <a:p>
            <a:r>
              <a:rPr lang="cs-CZ" b="1" u="sng" dirty="0" smtClean="0">
                <a:solidFill>
                  <a:srgbClr val="0070C0"/>
                </a:solidFill>
              </a:rPr>
              <a:t>Úvod</a:t>
            </a:r>
            <a:endParaRPr lang="cs-CZ" b="1" u="sng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002323"/>
            <a:ext cx="10515600" cy="5363307"/>
          </a:xfrm>
        </p:spPr>
        <p:txBody>
          <a:bodyPr>
            <a:normAutofit/>
          </a:bodyPr>
          <a:lstStyle/>
          <a:p>
            <a:r>
              <a:rPr lang="cs-CZ" dirty="0" smtClean="0"/>
              <a:t>V současnosti – </a:t>
            </a:r>
            <a:r>
              <a:rPr lang="cs-CZ" b="1" dirty="0" smtClean="0"/>
              <a:t>Rozvoj domácích společníků / pomocníků</a:t>
            </a:r>
          </a:p>
          <a:p>
            <a:pPr lvl="1"/>
            <a:r>
              <a:rPr lang="cs-CZ" dirty="0" smtClean="0"/>
              <a:t>Jako </a:t>
            </a:r>
            <a:r>
              <a:rPr lang="cs-CZ" b="1" dirty="0" smtClean="0"/>
              <a:t>běžné aplikace na počítače</a:t>
            </a:r>
            <a:r>
              <a:rPr lang="cs-CZ" dirty="0" smtClean="0"/>
              <a:t> / </a:t>
            </a:r>
            <a:r>
              <a:rPr lang="cs-CZ" b="1" dirty="0" smtClean="0"/>
              <a:t>tablety</a:t>
            </a:r>
            <a:r>
              <a:rPr lang="cs-CZ" dirty="0" smtClean="0"/>
              <a:t> / </a:t>
            </a:r>
            <a:r>
              <a:rPr lang="cs-CZ" b="1" dirty="0" smtClean="0"/>
              <a:t>telefony</a:t>
            </a:r>
            <a:r>
              <a:rPr lang="cs-CZ" dirty="0" smtClean="0"/>
              <a:t> – nekontrolují okolí</a:t>
            </a:r>
          </a:p>
          <a:p>
            <a:pPr lvl="1"/>
            <a:r>
              <a:rPr lang="cs-CZ" b="1" dirty="0" smtClean="0"/>
              <a:t>Domácí řídící systémy</a:t>
            </a:r>
            <a:r>
              <a:rPr lang="cs-CZ" dirty="0" smtClean="0"/>
              <a:t> – komerční – skoro vždy </a:t>
            </a:r>
            <a:r>
              <a:rPr lang="cs-CZ" b="1" dirty="0" smtClean="0"/>
              <a:t>uzavřené pro výrobce</a:t>
            </a:r>
          </a:p>
          <a:p>
            <a:pPr lvl="1"/>
            <a:r>
              <a:rPr lang="cs-CZ" b="1" dirty="0" smtClean="0"/>
              <a:t>Sofistikované roboty</a:t>
            </a:r>
            <a:r>
              <a:rPr lang="cs-CZ" dirty="0" smtClean="0"/>
              <a:t> – Schopné i fyzické pomoci – velmi </a:t>
            </a:r>
            <a:r>
              <a:rPr lang="cs-CZ" b="1" dirty="0" smtClean="0"/>
              <a:t>vysoká cena</a:t>
            </a:r>
          </a:p>
          <a:p>
            <a:r>
              <a:rPr lang="cs-CZ" dirty="0" smtClean="0"/>
              <a:t>Vytvářený </a:t>
            </a:r>
            <a:r>
              <a:rPr lang="cs-CZ" b="1" dirty="0" smtClean="0"/>
              <a:t>Malý jednoduchá domácí společník</a:t>
            </a:r>
            <a:r>
              <a:rPr lang="cs-CZ" dirty="0" smtClean="0"/>
              <a:t> si klade tyto cíle:</a:t>
            </a:r>
          </a:p>
          <a:p>
            <a:pPr lvl="1"/>
            <a:r>
              <a:rPr lang="cs-CZ" dirty="0" smtClean="0"/>
              <a:t>Formou </a:t>
            </a:r>
            <a:r>
              <a:rPr lang="cs-CZ" b="1" dirty="0" smtClean="0"/>
              <a:t>aplikace běžící na</a:t>
            </a:r>
            <a:r>
              <a:rPr lang="cs-CZ" dirty="0" smtClean="0"/>
              <a:t> skoro </a:t>
            </a:r>
            <a:r>
              <a:rPr lang="cs-CZ" b="1" dirty="0" smtClean="0"/>
              <a:t>libovolném zařízení</a:t>
            </a:r>
            <a:r>
              <a:rPr lang="cs-CZ" dirty="0" smtClean="0"/>
              <a:t> (počítač, tablet, …)</a:t>
            </a:r>
          </a:p>
          <a:p>
            <a:pPr lvl="1"/>
            <a:r>
              <a:rPr lang="cs-CZ" dirty="0" smtClean="0"/>
              <a:t>Poskytující </a:t>
            </a:r>
            <a:r>
              <a:rPr lang="cs-CZ" b="1" dirty="0" smtClean="0"/>
              <a:t>základní podporu pro každodenní činnost</a:t>
            </a:r>
            <a:r>
              <a:rPr lang="cs-CZ" dirty="0" smtClean="0"/>
              <a:t> (rady pro používání spotřebičů, připomínání prášků, nějakou zábavu, …)</a:t>
            </a:r>
          </a:p>
          <a:p>
            <a:pPr lvl="1"/>
            <a:r>
              <a:rPr lang="cs-CZ" dirty="0" smtClean="0"/>
              <a:t>Možnost </a:t>
            </a:r>
            <a:r>
              <a:rPr lang="cs-CZ" b="1" dirty="0" smtClean="0"/>
              <a:t>dohledu nad</a:t>
            </a:r>
            <a:r>
              <a:rPr lang="cs-CZ" dirty="0" smtClean="0"/>
              <a:t> případným </a:t>
            </a:r>
            <a:r>
              <a:rPr lang="cs-CZ" b="1" dirty="0" smtClean="0"/>
              <a:t>nebezpečným okolím pro uživatele</a:t>
            </a:r>
            <a:r>
              <a:rPr lang="cs-CZ" dirty="0" smtClean="0"/>
              <a:t> (dlouho otevřené dveře, dlouho puštěný vařič nebo tekoucí voda, …)</a:t>
            </a:r>
          </a:p>
          <a:p>
            <a:pPr lvl="1"/>
            <a:r>
              <a:rPr lang="cs-CZ" dirty="0" smtClean="0"/>
              <a:t>Snadná </a:t>
            </a:r>
            <a:r>
              <a:rPr lang="cs-CZ" b="1" dirty="0" smtClean="0"/>
              <a:t>integrace</a:t>
            </a:r>
            <a:r>
              <a:rPr lang="cs-CZ" dirty="0" smtClean="0"/>
              <a:t> různých </a:t>
            </a:r>
            <a:r>
              <a:rPr lang="cs-CZ" b="1" dirty="0" smtClean="0"/>
              <a:t>fyziologických senzorů</a:t>
            </a:r>
            <a:r>
              <a:rPr lang="cs-CZ" dirty="0" smtClean="0"/>
              <a:t> (dech, tep, tlak, teplota, …)</a:t>
            </a:r>
          </a:p>
          <a:p>
            <a:pPr lvl="1"/>
            <a:r>
              <a:rPr lang="cs-CZ" dirty="0" smtClean="0"/>
              <a:t>Možnost tvorby např. </a:t>
            </a:r>
            <a:r>
              <a:rPr lang="cs-CZ" b="1" dirty="0" smtClean="0"/>
              <a:t>skriptů pro kontrolu prostředí a cílové osoby</a:t>
            </a:r>
          </a:p>
          <a:p>
            <a:pPr lvl="1"/>
            <a:r>
              <a:rPr lang="cs-CZ" b="1" dirty="0" smtClean="0"/>
              <a:t>Vzdálená kontrola</a:t>
            </a:r>
            <a:r>
              <a:rPr lang="cs-CZ" dirty="0" smtClean="0"/>
              <a:t> a případně </a:t>
            </a:r>
            <a:r>
              <a:rPr lang="cs-CZ" b="1" dirty="0" smtClean="0"/>
              <a:t>i ovládání</a:t>
            </a:r>
            <a:r>
              <a:rPr lang="cs-CZ" dirty="0" smtClean="0"/>
              <a:t> některých </a:t>
            </a:r>
            <a:r>
              <a:rPr lang="cs-CZ" b="1" dirty="0" smtClean="0"/>
              <a:t>kritických činností</a:t>
            </a: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746" y="121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5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7019"/>
          </a:xfrm>
        </p:spPr>
        <p:txBody>
          <a:bodyPr/>
          <a:lstStyle/>
          <a:p>
            <a:r>
              <a:rPr lang="cs-CZ" b="1" u="sng" dirty="0" smtClean="0">
                <a:solidFill>
                  <a:srgbClr val="0070C0"/>
                </a:solidFill>
              </a:rPr>
              <a:t>Celkový popis</a:t>
            </a:r>
            <a:endParaRPr lang="cs-CZ" b="1" u="sng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52145"/>
            <a:ext cx="10515600" cy="5512424"/>
          </a:xfrm>
        </p:spPr>
        <p:txBody>
          <a:bodyPr>
            <a:normAutofit/>
          </a:bodyPr>
          <a:lstStyle/>
          <a:p>
            <a:r>
              <a:rPr lang="cs-CZ" dirty="0" smtClean="0"/>
              <a:t>Vytvořeno </a:t>
            </a:r>
            <a:r>
              <a:rPr lang="cs-CZ" b="1" dirty="0" smtClean="0"/>
              <a:t>formou aplikace</a:t>
            </a:r>
            <a:r>
              <a:rPr lang="cs-CZ" dirty="0" smtClean="0"/>
              <a:t> – </a:t>
            </a:r>
            <a:r>
              <a:rPr lang="cs-CZ" b="1" dirty="0" smtClean="0"/>
              <a:t>počítače</a:t>
            </a:r>
            <a:r>
              <a:rPr lang="cs-CZ" dirty="0" smtClean="0"/>
              <a:t> / </a:t>
            </a:r>
            <a:r>
              <a:rPr lang="cs-CZ" b="1" dirty="0" smtClean="0"/>
              <a:t>tablety</a:t>
            </a:r>
            <a:r>
              <a:rPr lang="cs-CZ" dirty="0" smtClean="0"/>
              <a:t> / mobilní </a:t>
            </a:r>
            <a:r>
              <a:rPr lang="cs-CZ" b="1" dirty="0" smtClean="0"/>
              <a:t>telefony</a:t>
            </a:r>
          </a:p>
          <a:p>
            <a:r>
              <a:rPr lang="cs-CZ" b="1" dirty="0" smtClean="0"/>
              <a:t>Ovládání stylem tabletu</a:t>
            </a:r>
            <a:r>
              <a:rPr lang="cs-CZ" dirty="0" smtClean="0"/>
              <a:t> / </a:t>
            </a:r>
            <a:r>
              <a:rPr lang="cs-CZ" b="1" dirty="0" smtClean="0"/>
              <a:t>telefonu</a:t>
            </a:r>
            <a:r>
              <a:rPr lang="cs-CZ" dirty="0" smtClean="0"/>
              <a:t> – stromová struktura (tam / zpět)</a:t>
            </a:r>
          </a:p>
          <a:p>
            <a:r>
              <a:rPr lang="cs-CZ" dirty="0" smtClean="0"/>
              <a:t>Vždy </a:t>
            </a:r>
            <a:r>
              <a:rPr lang="cs-CZ" b="1" dirty="0" smtClean="0"/>
              <a:t>dvě základní tlačítka</a:t>
            </a:r>
            <a:r>
              <a:rPr lang="cs-CZ" dirty="0" smtClean="0"/>
              <a:t>:</a:t>
            </a:r>
          </a:p>
          <a:p>
            <a:pPr lvl="1"/>
            <a:r>
              <a:rPr lang="cs-CZ" b="1" dirty="0" smtClean="0"/>
              <a:t>Domu</a:t>
            </a:r>
            <a:r>
              <a:rPr lang="cs-CZ" dirty="0" smtClean="0"/>
              <a:t> – návrat zcela </a:t>
            </a:r>
            <a:r>
              <a:rPr lang="cs-CZ" b="1" dirty="0" smtClean="0"/>
              <a:t>na úvodní obrazovku</a:t>
            </a:r>
            <a:r>
              <a:rPr lang="cs-CZ" dirty="0" smtClean="0"/>
              <a:t> / začátek</a:t>
            </a:r>
          </a:p>
          <a:p>
            <a:pPr lvl="1"/>
            <a:r>
              <a:rPr lang="cs-CZ" b="1" dirty="0" smtClean="0"/>
              <a:t>Zpět</a:t>
            </a:r>
            <a:r>
              <a:rPr lang="cs-CZ" dirty="0" smtClean="0"/>
              <a:t> – Návrat o jeden krok / </a:t>
            </a:r>
            <a:r>
              <a:rPr lang="cs-CZ" b="1" dirty="0" smtClean="0"/>
              <a:t>úroveň zpět</a:t>
            </a:r>
            <a:endParaRPr lang="cs-CZ" b="1" dirty="0"/>
          </a:p>
          <a:p>
            <a:r>
              <a:rPr lang="cs-CZ" b="1" dirty="0" smtClean="0"/>
              <a:t>Umístěna tlačítek</a:t>
            </a:r>
            <a:r>
              <a:rPr lang="cs-CZ" dirty="0" smtClean="0"/>
              <a:t> – </a:t>
            </a:r>
            <a:r>
              <a:rPr lang="cs-CZ" b="1" dirty="0" smtClean="0"/>
              <a:t>dole</a:t>
            </a:r>
            <a:r>
              <a:rPr lang="cs-CZ" dirty="0" smtClean="0"/>
              <a:t> (čtvercové obrazovky) / </a:t>
            </a:r>
            <a:r>
              <a:rPr lang="cs-CZ" b="1" dirty="0" smtClean="0"/>
              <a:t>vpravo</a:t>
            </a:r>
            <a:r>
              <a:rPr lang="cs-CZ" dirty="0" smtClean="0"/>
              <a:t> (širokoúhlé)</a:t>
            </a:r>
          </a:p>
          <a:p>
            <a:r>
              <a:rPr lang="cs-CZ" dirty="0" smtClean="0"/>
              <a:t>Způsob </a:t>
            </a:r>
            <a:r>
              <a:rPr lang="cs-CZ" b="1" dirty="0" smtClean="0"/>
              <a:t>ovládání aplikace</a:t>
            </a:r>
            <a:r>
              <a:rPr lang="cs-CZ" dirty="0" smtClean="0"/>
              <a:t>:</a:t>
            </a:r>
          </a:p>
          <a:p>
            <a:pPr lvl="1"/>
            <a:r>
              <a:rPr lang="cs-CZ" b="1" dirty="0" smtClean="0"/>
              <a:t>Tlačítka</a:t>
            </a:r>
            <a:r>
              <a:rPr lang="cs-CZ" dirty="0" smtClean="0"/>
              <a:t> – </a:t>
            </a:r>
            <a:r>
              <a:rPr lang="cs-CZ" b="1" dirty="0" smtClean="0"/>
              <a:t>dotykem na displej</a:t>
            </a:r>
            <a:r>
              <a:rPr lang="cs-CZ" dirty="0" smtClean="0"/>
              <a:t> aplikace (tlačítka / obrázky)</a:t>
            </a:r>
          </a:p>
          <a:p>
            <a:pPr lvl="1"/>
            <a:r>
              <a:rPr lang="cs-CZ" b="1" dirty="0" smtClean="0"/>
              <a:t>Kartičky</a:t>
            </a:r>
            <a:r>
              <a:rPr lang="cs-CZ" dirty="0" smtClean="0"/>
              <a:t> (NFC) – </a:t>
            </a:r>
            <a:r>
              <a:rPr lang="cs-CZ" b="1" dirty="0" smtClean="0"/>
              <a:t>přikládané</a:t>
            </a:r>
            <a:r>
              <a:rPr lang="cs-CZ" dirty="0" smtClean="0"/>
              <a:t> na zařízení spojené s aplikací</a:t>
            </a:r>
          </a:p>
          <a:p>
            <a:r>
              <a:rPr lang="cs-CZ" b="1" dirty="0" smtClean="0"/>
              <a:t>Použitelný </a:t>
            </a:r>
            <a:r>
              <a:rPr lang="cs-CZ" b="1" dirty="0"/>
              <a:t>i bez</a:t>
            </a:r>
            <a:r>
              <a:rPr lang="cs-CZ" dirty="0"/>
              <a:t> připojení </a:t>
            </a:r>
            <a:r>
              <a:rPr lang="cs-CZ" b="1" dirty="0"/>
              <a:t>externích</a:t>
            </a:r>
            <a:r>
              <a:rPr lang="cs-CZ" dirty="0"/>
              <a:t> (fyziologických) </a:t>
            </a:r>
            <a:r>
              <a:rPr lang="cs-CZ" b="1" dirty="0"/>
              <a:t>senzorů</a:t>
            </a:r>
          </a:p>
          <a:p>
            <a:r>
              <a:rPr lang="cs-CZ" b="1" dirty="0"/>
              <a:t>S připojenými senzory</a:t>
            </a:r>
            <a:r>
              <a:rPr lang="cs-CZ" dirty="0"/>
              <a:t> – </a:t>
            </a:r>
            <a:r>
              <a:rPr lang="cs-CZ" b="1" dirty="0"/>
              <a:t>dohled</a:t>
            </a:r>
            <a:r>
              <a:rPr lang="cs-CZ" dirty="0"/>
              <a:t> na okolím, vzdálená </a:t>
            </a:r>
            <a:r>
              <a:rPr lang="cs-CZ" b="1" dirty="0"/>
              <a:t>kontrola</a:t>
            </a: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746" y="60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3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9997"/>
          </a:xfrm>
        </p:spPr>
        <p:txBody>
          <a:bodyPr/>
          <a:lstStyle/>
          <a:p>
            <a:r>
              <a:rPr lang="cs-CZ" b="1" u="sng" dirty="0" smtClean="0">
                <a:solidFill>
                  <a:srgbClr val="0070C0"/>
                </a:solidFill>
              </a:rPr>
              <a:t>A) Úvodní obrazovka</a:t>
            </a:r>
            <a:endParaRPr lang="cs-CZ" b="1" u="sng" dirty="0">
              <a:solidFill>
                <a:srgbClr val="0070C0"/>
              </a:solidFill>
            </a:endParaRPr>
          </a:p>
        </p:txBody>
      </p:sp>
      <p:sp>
        <p:nvSpPr>
          <p:cNvPr id="17" name="Zástupný symbol pro obsah 16"/>
          <p:cNvSpPr>
            <a:spLocks noGrp="1"/>
          </p:cNvSpPr>
          <p:nvPr>
            <p:ph idx="1"/>
          </p:nvPr>
        </p:nvSpPr>
        <p:spPr>
          <a:xfrm>
            <a:off x="434897" y="1201156"/>
            <a:ext cx="6959434" cy="5366912"/>
          </a:xfrm>
        </p:spPr>
        <p:txBody>
          <a:bodyPr>
            <a:normAutofit/>
          </a:bodyPr>
          <a:lstStyle/>
          <a:p>
            <a:r>
              <a:rPr lang="cs-CZ" b="1" dirty="0" smtClean="0"/>
              <a:t>Úvodní obrazovka</a:t>
            </a:r>
            <a:r>
              <a:rPr lang="cs-CZ" dirty="0" smtClean="0"/>
              <a:t> – </a:t>
            </a:r>
            <a:r>
              <a:rPr lang="cs-CZ" b="1" dirty="0" smtClean="0"/>
              <a:t>Rozcestník</a:t>
            </a:r>
            <a:r>
              <a:rPr lang="cs-CZ" dirty="0" smtClean="0"/>
              <a:t> pro činnosti</a:t>
            </a:r>
          </a:p>
          <a:p>
            <a:r>
              <a:rPr lang="cs-CZ" dirty="0" smtClean="0"/>
              <a:t>Různé </a:t>
            </a:r>
            <a:r>
              <a:rPr lang="cs-CZ" b="1" dirty="0" smtClean="0"/>
              <a:t>způsoby tvorby</a:t>
            </a:r>
            <a:r>
              <a:rPr lang="cs-CZ" dirty="0" smtClean="0"/>
              <a:t> – </a:t>
            </a:r>
            <a:r>
              <a:rPr lang="cs-CZ" b="1" dirty="0" smtClean="0"/>
              <a:t>Texty</a:t>
            </a:r>
            <a:r>
              <a:rPr lang="cs-CZ" dirty="0" smtClean="0"/>
              <a:t> / </a:t>
            </a:r>
            <a:r>
              <a:rPr lang="cs-CZ" b="1" dirty="0" smtClean="0"/>
              <a:t>Obrázky</a:t>
            </a:r>
          </a:p>
          <a:p>
            <a:pPr lvl="1"/>
            <a:r>
              <a:rPr lang="cs-CZ" b="1" dirty="0" smtClean="0"/>
              <a:t>Texty</a:t>
            </a:r>
            <a:r>
              <a:rPr lang="cs-CZ" dirty="0" smtClean="0"/>
              <a:t> – Vhodné pro větší </a:t>
            </a:r>
            <a:r>
              <a:rPr lang="cs-CZ" b="1" dirty="0" smtClean="0"/>
              <a:t>množství činností</a:t>
            </a:r>
          </a:p>
          <a:p>
            <a:pPr lvl="1"/>
            <a:r>
              <a:rPr lang="cs-CZ" b="1" dirty="0" smtClean="0"/>
              <a:t>Obrázky</a:t>
            </a:r>
            <a:r>
              <a:rPr lang="cs-CZ" dirty="0" smtClean="0"/>
              <a:t> – Rychlejší na orientaci </a:t>
            </a:r>
            <a:r>
              <a:rPr lang="cs-CZ" b="1" dirty="0" smtClean="0"/>
              <a:t>při malém počtu</a:t>
            </a:r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03" y="3259865"/>
            <a:ext cx="4394051" cy="29293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59865"/>
            <a:ext cx="3886732" cy="29293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985" y="1305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1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9997"/>
          </a:xfrm>
        </p:spPr>
        <p:txBody>
          <a:bodyPr/>
          <a:lstStyle/>
          <a:p>
            <a:r>
              <a:rPr lang="cs-CZ" b="1" u="sng" dirty="0">
                <a:solidFill>
                  <a:srgbClr val="0070C0"/>
                </a:solidFill>
              </a:rPr>
              <a:t>B</a:t>
            </a:r>
            <a:r>
              <a:rPr lang="cs-CZ" b="1" u="sng" dirty="0" smtClean="0">
                <a:solidFill>
                  <a:srgbClr val="0070C0"/>
                </a:solidFill>
              </a:rPr>
              <a:t>) Nápověda pro použití</a:t>
            </a:r>
            <a:endParaRPr lang="cs-CZ" b="1" u="sng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4829" y="1115122"/>
            <a:ext cx="6858233" cy="5196468"/>
          </a:xfrm>
        </p:spPr>
        <p:txBody>
          <a:bodyPr>
            <a:normAutofit/>
          </a:bodyPr>
          <a:lstStyle/>
          <a:p>
            <a:r>
              <a:rPr lang="cs-CZ" dirty="0" smtClean="0"/>
              <a:t>Nápověda </a:t>
            </a:r>
            <a:r>
              <a:rPr lang="cs-CZ" b="1" dirty="0" smtClean="0"/>
              <a:t>pro běžné domácí spotřebiče</a:t>
            </a:r>
          </a:p>
          <a:p>
            <a:r>
              <a:rPr lang="cs-CZ" dirty="0" smtClean="0"/>
              <a:t>Obdoba úvodní obrazovky – </a:t>
            </a:r>
            <a:r>
              <a:rPr lang="cs-CZ" b="1" dirty="0" smtClean="0"/>
              <a:t>Obrázky</a:t>
            </a:r>
            <a:r>
              <a:rPr lang="cs-CZ" dirty="0" smtClean="0"/>
              <a:t> / </a:t>
            </a:r>
            <a:r>
              <a:rPr lang="cs-CZ" b="1" dirty="0" smtClean="0"/>
              <a:t>Texty</a:t>
            </a:r>
          </a:p>
          <a:p>
            <a:r>
              <a:rPr lang="cs-CZ" b="1" dirty="0" smtClean="0"/>
              <a:t>Na pozadí obrázek</a:t>
            </a:r>
            <a:r>
              <a:rPr lang="cs-CZ" dirty="0" smtClean="0"/>
              <a:t> (případně reálná fotka)</a:t>
            </a:r>
          </a:p>
          <a:p>
            <a:r>
              <a:rPr lang="cs-CZ" b="1" dirty="0" smtClean="0"/>
              <a:t>Definované oblasti</a:t>
            </a:r>
            <a:r>
              <a:rPr lang="cs-CZ" dirty="0" smtClean="0"/>
              <a:t> dotyku – </a:t>
            </a:r>
            <a:r>
              <a:rPr lang="cs-CZ" b="1" dirty="0" smtClean="0"/>
              <a:t>Ovládací prvky</a:t>
            </a:r>
          </a:p>
          <a:p>
            <a:r>
              <a:rPr lang="cs-CZ" dirty="0" smtClean="0"/>
              <a:t>Každá </a:t>
            </a:r>
            <a:r>
              <a:rPr lang="cs-CZ" b="1" dirty="0" smtClean="0"/>
              <a:t>oblast</a:t>
            </a:r>
            <a:r>
              <a:rPr lang="cs-CZ" dirty="0" smtClean="0"/>
              <a:t> – </a:t>
            </a:r>
            <a:r>
              <a:rPr lang="cs-CZ" b="1" dirty="0" smtClean="0"/>
              <a:t>Vyslovovaný / čtený text</a:t>
            </a:r>
          </a:p>
          <a:p>
            <a:r>
              <a:rPr lang="cs-CZ" dirty="0" smtClean="0"/>
              <a:t>Vhodný </a:t>
            </a:r>
            <a:r>
              <a:rPr lang="cs-CZ" b="1" dirty="0" smtClean="0"/>
              <a:t>i celkový popis</a:t>
            </a:r>
            <a:r>
              <a:rPr lang="cs-CZ" dirty="0" smtClean="0"/>
              <a:t> / návod</a:t>
            </a:r>
          </a:p>
          <a:p>
            <a:pPr lvl="1"/>
            <a:r>
              <a:rPr lang="cs-CZ" dirty="0" smtClean="0"/>
              <a:t>Dotyk mimo definovanou oblast</a:t>
            </a:r>
          </a:p>
          <a:p>
            <a:pPr lvl="1"/>
            <a:r>
              <a:rPr lang="cs-CZ" dirty="0" smtClean="0"/>
              <a:t>Okamžitě při zobrazení vybraného spotřebiče</a:t>
            </a:r>
            <a:endParaRPr lang="cs-CZ" dirty="0"/>
          </a:p>
          <a:p>
            <a:r>
              <a:rPr lang="cs-CZ" b="1" dirty="0" smtClean="0"/>
              <a:t>Libovolný počet</a:t>
            </a:r>
            <a:r>
              <a:rPr lang="cs-CZ" dirty="0" smtClean="0"/>
              <a:t> spotřebičů</a:t>
            </a:r>
          </a:p>
          <a:p>
            <a:pPr lvl="1"/>
            <a:r>
              <a:rPr lang="cs-CZ" dirty="0" smtClean="0"/>
              <a:t>Raději však ty </a:t>
            </a:r>
            <a:r>
              <a:rPr lang="cs-CZ" b="1" dirty="0" smtClean="0"/>
              <a:t>jednouché</a:t>
            </a:r>
            <a:r>
              <a:rPr lang="cs-CZ" dirty="0" smtClean="0"/>
              <a:t> – </a:t>
            </a:r>
            <a:r>
              <a:rPr lang="cs-CZ" b="1" dirty="0" smtClean="0"/>
              <a:t>slovně popsatelné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716" y="574813"/>
            <a:ext cx="2984537" cy="209236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944" y="3141768"/>
            <a:ext cx="2435309" cy="163409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049" y="1913734"/>
            <a:ext cx="2293165" cy="190607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674" y="4129088"/>
            <a:ext cx="2268540" cy="181483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229" y="1305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1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9997"/>
          </a:xfrm>
        </p:spPr>
        <p:txBody>
          <a:bodyPr/>
          <a:lstStyle/>
          <a:p>
            <a:r>
              <a:rPr lang="cs-CZ" b="1" u="sng" dirty="0">
                <a:solidFill>
                  <a:srgbClr val="0070C0"/>
                </a:solidFill>
              </a:rPr>
              <a:t>C</a:t>
            </a:r>
            <a:r>
              <a:rPr lang="cs-CZ" b="1" u="sng" dirty="0" smtClean="0">
                <a:solidFill>
                  <a:srgbClr val="0070C0"/>
                </a:solidFill>
              </a:rPr>
              <a:t>) Internetová rádia</a:t>
            </a:r>
            <a:endParaRPr lang="cs-CZ" b="1" u="sng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124647"/>
            <a:ext cx="6746229" cy="4685603"/>
          </a:xfrm>
        </p:spPr>
        <p:txBody>
          <a:bodyPr>
            <a:normAutofit/>
          </a:bodyPr>
          <a:lstStyle/>
          <a:p>
            <a:r>
              <a:rPr lang="cs-CZ" dirty="0" smtClean="0"/>
              <a:t>Existuje </a:t>
            </a:r>
            <a:r>
              <a:rPr lang="cs-CZ" b="1" dirty="0" smtClean="0"/>
              <a:t>mnoho WWW rádií</a:t>
            </a:r>
            <a:r>
              <a:rPr lang="cs-CZ" dirty="0" smtClean="0"/>
              <a:t> – </a:t>
            </a:r>
            <a:r>
              <a:rPr lang="cs-CZ" b="1" dirty="0" smtClean="0"/>
              <a:t>Mnoho typů</a:t>
            </a:r>
          </a:p>
          <a:p>
            <a:pPr lvl="1"/>
            <a:r>
              <a:rPr lang="cs-CZ" dirty="0" smtClean="0"/>
              <a:t>Specifická hudba, pohádky, čtení knížek, …</a:t>
            </a:r>
          </a:p>
          <a:p>
            <a:r>
              <a:rPr lang="cs-CZ" dirty="0" smtClean="0"/>
              <a:t>Velmi </a:t>
            </a:r>
            <a:r>
              <a:rPr lang="cs-CZ" b="1" dirty="0" smtClean="0"/>
              <a:t>vhodné pro starší a osamělé</a:t>
            </a:r>
            <a:r>
              <a:rPr lang="cs-CZ" dirty="0" smtClean="0"/>
              <a:t> lidi</a:t>
            </a:r>
          </a:p>
          <a:p>
            <a:r>
              <a:rPr lang="cs-CZ" dirty="0" smtClean="0"/>
              <a:t>Požadavek – zvolit </a:t>
            </a:r>
            <a:r>
              <a:rPr lang="cs-CZ" b="1" dirty="0" smtClean="0"/>
              <a:t>podle aktuální nálady</a:t>
            </a:r>
          </a:p>
          <a:p>
            <a:r>
              <a:rPr lang="cs-CZ" b="1" dirty="0" smtClean="0"/>
              <a:t>Spuštění</a:t>
            </a:r>
            <a:r>
              <a:rPr lang="cs-CZ" dirty="0" smtClean="0"/>
              <a:t> požadovaného </a:t>
            </a:r>
            <a:r>
              <a:rPr lang="cs-CZ" b="1" dirty="0" smtClean="0"/>
              <a:t>rádia</a:t>
            </a:r>
            <a:r>
              <a:rPr lang="cs-CZ" dirty="0" smtClean="0"/>
              <a:t>:</a:t>
            </a:r>
          </a:p>
          <a:p>
            <a:pPr lvl="1"/>
            <a:r>
              <a:rPr lang="cs-CZ" b="1" dirty="0" smtClean="0"/>
              <a:t>Dotykem</a:t>
            </a:r>
            <a:r>
              <a:rPr lang="cs-CZ" dirty="0" smtClean="0"/>
              <a:t> na text / obrázek</a:t>
            </a:r>
          </a:p>
          <a:p>
            <a:pPr lvl="1"/>
            <a:r>
              <a:rPr lang="cs-CZ" b="1" dirty="0" smtClean="0"/>
              <a:t>Přiložením</a:t>
            </a:r>
            <a:r>
              <a:rPr lang="cs-CZ" dirty="0" smtClean="0"/>
              <a:t> </a:t>
            </a:r>
            <a:r>
              <a:rPr lang="cs-CZ" b="1" dirty="0" smtClean="0"/>
              <a:t>kartičky</a:t>
            </a:r>
            <a:r>
              <a:rPr lang="cs-CZ" dirty="0"/>
              <a:t> NFC na </a:t>
            </a:r>
            <a:r>
              <a:rPr lang="cs-CZ" dirty="0" smtClean="0"/>
              <a:t>čtečku (rádio spuštěno pouze po dobu přiložení)</a:t>
            </a:r>
          </a:p>
          <a:p>
            <a:r>
              <a:rPr lang="cs-CZ" dirty="0" smtClean="0"/>
              <a:t>Rádia lze </a:t>
            </a:r>
            <a:r>
              <a:rPr lang="cs-CZ" b="1" dirty="0" smtClean="0"/>
              <a:t>doplnit</a:t>
            </a:r>
            <a:r>
              <a:rPr lang="cs-CZ" dirty="0" smtClean="0"/>
              <a:t> zcela </a:t>
            </a:r>
            <a:r>
              <a:rPr lang="cs-CZ" b="1" dirty="0" smtClean="0"/>
              <a:t>podle vlastní potřeby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762" y="3860069"/>
            <a:ext cx="2100488" cy="133865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330" y="4609712"/>
            <a:ext cx="2101044" cy="133900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428" y="855260"/>
            <a:ext cx="3459986" cy="25949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330" y="3259338"/>
            <a:ext cx="2101044" cy="1339007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953" y="107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3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9997"/>
          </a:xfrm>
        </p:spPr>
        <p:txBody>
          <a:bodyPr/>
          <a:lstStyle/>
          <a:p>
            <a:r>
              <a:rPr lang="cs-CZ" b="1" u="sng" dirty="0" smtClean="0">
                <a:solidFill>
                  <a:srgbClr val="0070C0"/>
                </a:solidFill>
              </a:rPr>
              <a:t>D) Připomínání léků</a:t>
            </a:r>
            <a:endParaRPr lang="cs-CZ" b="1" u="sng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4399" y="1115122"/>
            <a:ext cx="6770077" cy="4666553"/>
          </a:xfrm>
        </p:spPr>
        <p:txBody>
          <a:bodyPr/>
          <a:lstStyle/>
          <a:p>
            <a:r>
              <a:rPr lang="cs-CZ" dirty="0" smtClean="0"/>
              <a:t>(Bohužel) nedílná </a:t>
            </a:r>
            <a:r>
              <a:rPr lang="cs-CZ" b="1" dirty="0" smtClean="0"/>
              <a:t>součást každého dne</a:t>
            </a:r>
          </a:p>
          <a:p>
            <a:r>
              <a:rPr lang="cs-CZ" dirty="0" smtClean="0"/>
              <a:t>Velmi často – </a:t>
            </a:r>
            <a:r>
              <a:rPr lang="cs-CZ" b="1" dirty="0" smtClean="0"/>
              <a:t>potřeba připomínat</a:t>
            </a:r>
            <a:r>
              <a:rPr lang="cs-CZ" dirty="0" smtClean="0"/>
              <a:t> (paměť)</a:t>
            </a:r>
          </a:p>
          <a:p>
            <a:r>
              <a:rPr lang="cs-CZ" dirty="0" smtClean="0"/>
              <a:t>Lze vytvořit </a:t>
            </a:r>
            <a:r>
              <a:rPr lang="cs-CZ" b="1" dirty="0" smtClean="0"/>
              <a:t>reálné fotky</a:t>
            </a:r>
            <a:r>
              <a:rPr lang="cs-CZ" dirty="0" smtClean="0"/>
              <a:t> – </a:t>
            </a:r>
            <a:r>
              <a:rPr lang="cs-CZ" b="1" dirty="0" smtClean="0"/>
              <a:t>Velmi vhodné</a:t>
            </a:r>
          </a:p>
          <a:p>
            <a:r>
              <a:rPr lang="cs-CZ" b="1" dirty="0" smtClean="0"/>
              <a:t>Možnost</a:t>
            </a:r>
            <a:r>
              <a:rPr lang="cs-CZ" dirty="0" smtClean="0"/>
              <a:t> vyžádání </a:t>
            </a:r>
            <a:r>
              <a:rPr lang="cs-CZ" b="1" dirty="0" smtClean="0"/>
              <a:t>potvrzení</a:t>
            </a:r>
          </a:p>
          <a:p>
            <a:pPr lvl="1"/>
            <a:r>
              <a:rPr lang="cs-CZ" b="1" dirty="0" smtClean="0"/>
              <a:t>Tlačítko</a:t>
            </a:r>
            <a:r>
              <a:rPr lang="cs-CZ" dirty="0" smtClean="0"/>
              <a:t> na obrazovce</a:t>
            </a:r>
          </a:p>
          <a:p>
            <a:pPr lvl="1"/>
            <a:r>
              <a:rPr lang="cs-CZ" b="1" dirty="0" smtClean="0"/>
              <a:t>Přiložení kartičky</a:t>
            </a:r>
            <a:r>
              <a:rPr lang="cs-CZ" dirty="0" smtClean="0"/>
              <a:t> s ANO</a:t>
            </a:r>
          </a:p>
          <a:p>
            <a:r>
              <a:rPr lang="cs-CZ" dirty="0" smtClean="0"/>
              <a:t>Velké možnosti </a:t>
            </a:r>
            <a:r>
              <a:rPr lang="cs-CZ" b="1" dirty="0" smtClean="0"/>
              <a:t>nastavení pro připomínání</a:t>
            </a:r>
          </a:p>
          <a:p>
            <a:pPr lvl="1"/>
            <a:r>
              <a:rPr lang="cs-CZ" b="1" dirty="0" smtClean="0"/>
              <a:t>Každý den</a:t>
            </a:r>
            <a:r>
              <a:rPr lang="cs-CZ" dirty="0" smtClean="0"/>
              <a:t> stejné – stálé opakování</a:t>
            </a:r>
          </a:p>
          <a:p>
            <a:pPr lvl="1"/>
            <a:r>
              <a:rPr lang="cs-CZ" dirty="0" smtClean="0"/>
              <a:t>Pouze určité </a:t>
            </a:r>
            <a:r>
              <a:rPr lang="cs-CZ" b="1" dirty="0" smtClean="0"/>
              <a:t>dny v týdnu</a:t>
            </a:r>
            <a:r>
              <a:rPr lang="cs-CZ" dirty="0" smtClean="0"/>
              <a:t> – zadané opakování</a:t>
            </a:r>
          </a:p>
          <a:p>
            <a:pPr lvl="1"/>
            <a:r>
              <a:rPr lang="cs-CZ" dirty="0" smtClean="0"/>
              <a:t>Pouze jeden </a:t>
            </a:r>
            <a:r>
              <a:rPr lang="cs-CZ" b="1" dirty="0" smtClean="0"/>
              <a:t>určitý den</a:t>
            </a:r>
            <a:r>
              <a:rPr lang="cs-CZ" dirty="0" smtClean="0"/>
              <a:t> – neopakující se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898" y="1223429"/>
            <a:ext cx="3310729" cy="21784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899" y="3646043"/>
            <a:ext cx="3310728" cy="23175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1305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9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9997"/>
          </a:xfrm>
        </p:spPr>
        <p:txBody>
          <a:bodyPr/>
          <a:lstStyle/>
          <a:p>
            <a:r>
              <a:rPr lang="cs-CZ" b="1" u="sng" dirty="0" smtClean="0">
                <a:solidFill>
                  <a:srgbClr val="0070C0"/>
                </a:solidFill>
              </a:rPr>
              <a:t>E) Hovory</a:t>
            </a:r>
            <a:endParaRPr lang="cs-CZ" b="1" u="sng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3678" y="1115122"/>
            <a:ext cx="6396798" cy="5061842"/>
          </a:xfrm>
        </p:spPr>
        <p:txBody>
          <a:bodyPr/>
          <a:lstStyle/>
          <a:p>
            <a:r>
              <a:rPr lang="cs-CZ" b="1" dirty="0" smtClean="0"/>
              <a:t>Člověk</a:t>
            </a:r>
            <a:r>
              <a:rPr lang="cs-CZ" dirty="0" smtClean="0"/>
              <a:t> – Tvor (často) </a:t>
            </a:r>
            <a:r>
              <a:rPr lang="cs-CZ" b="1" dirty="0" smtClean="0"/>
              <a:t>velmi společenský</a:t>
            </a:r>
          </a:p>
          <a:p>
            <a:r>
              <a:rPr lang="cs-CZ" b="1" dirty="0" smtClean="0"/>
              <a:t>Nenahradí</a:t>
            </a:r>
            <a:r>
              <a:rPr lang="cs-CZ" dirty="0" smtClean="0"/>
              <a:t> (zatím) ani </a:t>
            </a:r>
            <a:r>
              <a:rPr lang="cs-CZ" b="1" dirty="0" smtClean="0"/>
              <a:t>domácí společník</a:t>
            </a:r>
          </a:p>
          <a:p>
            <a:r>
              <a:rPr lang="cs-CZ" dirty="0" smtClean="0"/>
              <a:t>Umožnit </a:t>
            </a:r>
            <a:r>
              <a:rPr lang="cs-CZ" b="1" dirty="0" smtClean="0"/>
              <a:t>hovory s jinými uživateli</a:t>
            </a:r>
          </a:p>
          <a:p>
            <a:pPr lvl="1"/>
            <a:r>
              <a:rPr lang="cs-CZ" b="1" dirty="0" smtClean="0"/>
              <a:t>Případně</a:t>
            </a:r>
            <a:r>
              <a:rPr lang="cs-CZ" dirty="0" smtClean="0"/>
              <a:t> s ošetřujícím </a:t>
            </a:r>
            <a:r>
              <a:rPr lang="cs-CZ" b="1" dirty="0" smtClean="0"/>
              <a:t>lékařem</a:t>
            </a:r>
          </a:p>
          <a:p>
            <a:r>
              <a:rPr lang="cs-CZ" b="1" dirty="0" smtClean="0"/>
              <a:t>Zahájení</a:t>
            </a:r>
            <a:r>
              <a:rPr lang="cs-CZ" dirty="0" smtClean="0"/>
              <a:t> (video) </a:t>
            </a:r>
            <a:r>
              <a:rPr lang="cs-CZ" b="1" dirty="0" smtClean="0"/>
              <a:t>hovoru</a:t>
            </a:r>
          </a:p>
          <a:p>
            <a:pPr lvl="1"/>
            <a:r>
              <a:rPr lang="cs-CZ" b="1" dirty="0" smtClean="0"/>
              <a:t>Stiskem obrázku</a:t>
            </a:r>
            <a:r>
              <a:rPr lang="cs-CZ" dirty="0" smtClean="0"/>
              <a:t> / </a:t>
            </a:r>
            <a:r>
              <a:rPr lang="cs-CZ" b="1" dirty="0" smtClean="0"/>
              <a:t>jména</a:t>
            </a:r>
            <a:r>
              <a:rPr lang="cs-CZ" dirty="0" smtClean="0"/>
              <a:t> osoby na displeji</a:t>
            </a:r>
          </a:p>
          <a:p>
            <a:pPr lvl="1"/>
            <a:r>
              <a:rPr lang="cs-CZ" b="1" dirty="0" smtClean="0"/>
              <a:t>Přiložením kartičky</a:t>
            </a:r>
            <a:r>
              <a:rPr lang="cs-CZ" dirty="0" smtClean="0"/>
              <a:t> (obrázek / název osoby)</a:t>
            </a:r>
          </a:p>
          <a:p>
            <a:r>
              <a:rPr lang="cs-CZ" b="1" dirty="0" smtClean="0"/>
              <a:t>Využívá se</a:t>
            </a:r>
            <a:r>
              <a:rPr lang="cs-CZ" dirty="0" smtClean="0"/>
              <a:t> (starší verze) </a:t>
            </a:r>
            <a:r>
              <a:rPr lang="cs-CZ" b="1" dirty="0" smtClean="0"/>
              <a:t>SKYPE</a:t>
            </a:r>
          </a:p>
          <a:p>
            <a:r>
              <a:rPr lang="cs-CZ" dirty="0" smtClean="0"/>
              <a:t>(Není snadné využívat jiné komunikační aplikace ve vlastních programech)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954" y="794766"/>
            <a:ext cx="3810532" cy="28578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759" y="3765755"/>
            <a:ext cx="2167814" cy="21678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829" y="3522360"/>
            <a:ext cx="2167814" cy="21678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339" y="1305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9997"/>
          </a:xfrm>
        </p:spPr>
        <p:txBody>
          <a:bodyPr/>
          <a:lstStyle/>
          <a:p>
            <a:r>
              <a:rPr lang="cs-CZ" b="1" u="sng" dirty="0" smtClean="0">
                <a:solidFill>
                  <a:srgbClr val="0070C0"/>
                </a:solidFill>
              </a:rPr>
              <a:t>D) Zábava a podobné</a:t>
            </a:r>
            <a:endParaRPr lang="cs-CZ" b="1" u="sng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37785"/>
            <a:ext cx="6705771" cy="5116551"/>
          </a:xfrm>
        </p:spPr>
        <p:txBody>
          <a:bodyPr/>
          <a:lstStyle/>
          <a:p>
            <a:r>
              <a:rPr lang="cs-CZ" b="1" dirty="0" smtClean="0"/>
              <a:t>Zábava</a:t>
            </a:r>
            <a:r>
              <a:rPr lang="cs-CZ" dirty="0" smtClean="0"/>
              <a:t> / rozptýlení – Bývá </a:t>
            </a:r>
            <a:r>
              <a:rPr lang="cs-CZ" b="1" dirty="0" smtClean="0"/>
              <a:t>často potřeba</a:t>
            </a:r>
          </a:p>
          <a:p>
            <a:r>
              <a:rPr lang="cs-CZ" b="1" dirty="0" smtClean="0"/>
              <a:t>Umístění</a:t>
            </a:r>
            <a:r>
              <a:rPr lang="cs-CZ" dirty="0" smtClean="0"/>
              <a:t> textů / obrázků / zvuků </a:t>
            </a:r>
            <a:r>
              <a:rPr lang="cs-CZ" b="1" dirty="0" smtClean="0"/>
              <a:t>na WWW</a:t>
            </a:r>
          </a:p>
          <a:p>
            <a:r>
              <a:rPr lang="cs-CZ" b="1" dirty="0" smtClean="0"/>
              <a:t>Nastavení</a:t>
            </a:r>
            <a:r>
              <a:rPr lang="cs-CZ" dirty="0" smtClean="0"/>
              <a:t> možností / povolení </a:t>
            </a:r>
            <a:r>
              <a:rPr lang="cs-CZ" b="1" dirty="0" smtClean="0"/>
              <a:t>stahování</a:t>
            </a:r>
          </a:p>
          <a:p>
            <a:r>
              <a:rPr lang="cs-CZ" dirty="0" smtClean="0"/>
              <a:t>Zcela různý </a:t>
            </a:r>
            <a:r>
              <a:rPr lang="cs-CZ" b="1" dirty="0" smtClean="0"/>
              <a:t>obsah</a:t>
            </a:r>
            <a:r>
              <a:rPr lang="cs-CZ" dirty="0" smtClean="0"/>
              <a:t> – </a:t>
            </a:r>
            <a:r>
              <a:rPr lang="cs-CZ" b="1" dirty="0" smtClean="0"/>
              <a:t>podle cílové skupiny</a:t>
            </a:r>
            <a:r>
              <a:rPr lang="cs-CZ" dirty="0" smtClean="0"/>
              <a:t>:</a:t>
            </a:r>
          </a:p>
          <a:p>
            <a:pPr lvl="1"/>
            <a:r>
              <a:rPr lang="cs-CZ" b="1" dirty="0" smtClean="0"/>
              <a:t>Vtipy</a:t>
            </a:r>
            <a:r>
              <a:rPr lang="cs-CZ" dirty="0" smtClean="0"/>
              <a:t> (text, obrázky, zvuky, …)</a:t>
            </a:r>
          </a:p>
          <a:p>
            <a:pPr lvl="1"/>
            <a:r>
              <a:rPr lang="cs-CZ" b="1" dirty="0" smtClean="0"/>
              <a:t>Recepty</a:t>
            </a:r>
            <a:r>
              <a:rPr lang="cs-CZ" dirty="0" smtClean="0"/>
              <a:t> na vaření (texty, obrázky, …)</a:t>
            </a:r>
          </a:p>
          <a:p>
            <a:pPr lvl="1"/>
            <a:r>
              <a:rPr lang="cs-CZ" b="1" dirty="0" smtClean="0"/>
              <a:t>Pozvánky</a:t>
            </a:r>
            <a:r>
              <a:rPr lang="cs-CZ" dirty="0" smtClean="0"/>
              <a:t> (divadla, kina, různé akce, …)</a:t>
            </a:r>
          </a:p>
          <a:p>
            <a:r>
              <a:rPr lang="cs-CZ" b="1" dirty="0" smtClean="0"/>
              <a:t>Texty možno nechat</a:t>
            </a:r>
            <a:r>
              <a:rPr lang="cs-CZ" dirty="0" smtClean="0"/>
              <a:t> (automaticky) </a:t>
            </a:r>
            <a:r>
              <a:rPr lang="cs-CZ" b="1" dirty="0" smtClean="0"/>
              <a:t>přečíst</a:t>
            </a:r>
          </a:p>
          <a:p>
            <a:r>
              <a:rPr lang="cs-CZ" dirty="0" smtClean="0"/>
              <a:t>Tlačítka pro </a:t>
            </a:r>
            <a:r>
              <a:rPr lang="cs-CZ" b="1" dirty="0" smtClean="0"/>
              <a:t>ovládání</a:t>
            </a:r>
            <a:r>
              <a:rPr lang="cs-CZ" dirty="0" smtClean="0"/>
              <a:t>:</a:t>
            </a:r>
          </a:p>
          <a:p>
            <a:pPr lvl="1"/>
            <a:r>
              <a:rPr lang="cs-CZ" b="1" dirty="0"/>
              <a:t>Další</a:t>
            </a:r>
            <a:r>
              <a:rPr lang="cs-CZ" dirty="0"/>
              <a:t> / </a:t>
            </a:r>
            <a:r>
              <a:rPr lang="cs-CZ" b="1" dirty="0"/>
              <a:t>Opakovat</a:t>
            </a:r>
            <a:r>
              <a:rPr lang="cs-CZ" dirty="0"/>
              <a:t> / </a:t>
            </a:r>
            <a:r>
              <a:rPr lang="cs-CZ" b="1" dirty="0" smtClean="0"/>
              <a:t>Předchozí</a:t>
            </a:r>
          </a:p>
          <a:p>
            <a:pPr lvl="1"/>
            <a:r>
              <a:rPr lang="cs-CZ" dirty="0" smtClean="0"/>
              <a:t>(Lze použít i kartičky)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899" y="3685135"/>
            <a:ext cx="3049232" cy="22869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374" y="849826"/>
            <a:ext cx="3048426" cy="22863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173" y="2245932"/>
            <a:ext cx="3049232" cy="22869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699" y="1305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997</Words>
  <Application>Microsoft Office PowerPoint</Application>
  <PresentationFormat>Širokoúhlá obrazovka</PresentationFormat>
  <Paragraphs>131</Paragraphs>
  <Slides>14</Slides>
  <Notes>0</Notes>
  <HiddenSlides>0</HiddenSlides>
  <MMClips>14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Motiv Office</vt:lpstr>
      <vt:lpstr>Malý jednoduchý domácí společník</vt:lpstr>
      <vt:lpstr>Úvod</vt:lpstr>
      <vt:lpstr>Celkový popis</vt:lpstr>
      <vt:lpstr>A) Úvodní obrazovka</vt:lpstr>
      <vt:lpstr>B) Nápověda pro použití</vt:lpstr>
      <vt:lpstr>C) Internetová rádia</vt:lpstr>
      <vt:lpstr>D) Připomínání léků</vt:lpstr>
      <vt:lpstr>E) Hovory</vt:lpstr>
      <vt:lpstr>D) Zábava a podobné</vt:lpstr>
      <vt:lpstr>E) Externí senzory</vt:lpstr>
      <vt:lpstr>F) Vytvoření kontroly / dohledu</vt:lpstr>
      <vt:lpstr>G) Využití snímaných dat</vt:lpstr>
      <vt:lpstr>H) Vzdálený dohled</vt:lpstr>
      <vt:lpstr>Děkuji za pozornost</vt:lpstr>
    </vt:vector>
  </TitlesOfParts>
  <Company>CVUT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 Novák</dc:creator>
  <cp:lastModifiedBy>Petr</cp:lastModifiedBy>
  <cp:revision>135</cp:revision>
  <dcterms:created xsi:type="dcterms:W3CDTF">2021-02-05T09:25:07Z</dcterms:created>
  <dcterms:modified xsi:type="dcterms:W3CDTF">2021-02-08T18:43:06Z</dcterms:modified>
</cp:coreProperties>
</file>