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3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E5F5-2D59-4EFF-9558-BB7AB0726CEC}" type="datetimeFigureOut">
              <a:rPr lang="cs-CZ" smtClean="0"/>
              <a:t>06.02.2021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7FC7-922C-470D-8871-38C6F8344C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124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E5F5-2D59-4EFF-9558-BB7AB0726CEC}" type="datetimeFigureOut">
              <a:rPr lang="cs-CZ" smtClean="0"/>
              <a:t>06.02.2021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7FC7-922C-470D-8871-38C6F8344C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85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E5F5-2D59-4EFF-9558-BB7AB0726CEC}" type="datetimeFigureOut">
              <a:rPr lang="cs-CZ" smtClean="0"/>
              <a:t>06.02.2021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7FC7-922C-470D-8871-38C6F8344C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07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E5F5-2D59-4EFF-9558-BB7AB0726CEC}" type="datetimeFigureOut">
              <a:rPr lang="cs-CZ" smtClean="0"/>
              <a:t>06.02.2021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7FC7-922C-470D-8871-38C6F8344C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2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E5F5-2D59-4EFF-9558-BB7AB0726CEC}" type="datetimeFigureOut">
              <a:rPr lang="cs-CZ" smtClean="0"/>
              <a:t>06.02.2021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7FC7-922C-470D-8871-38C6F8344C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0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E5F5-2D59-4EFF-9558-BB7AB0726CEC}" type="datetimeFigureOut">
              <a:rPr lang="cs-CZ" smtClean="0"/>
              <a:t>06.02.2021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7FC7-922C-470D-8871-38C6F8344C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49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E5F5-2D59-4EFF-9558-BB7AB0726CEC}" type="datetimeFigureOut">
              <a:rPr lang="cs-CZ" smtClean="0"/>
              <a:t>06.02.2021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7FC7-922C-470D-8871-38C6F8344C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70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E5F5-2D59-4EFF-9558-BB7AB0726CEC}" type="datetimeFigureOut">
              <a:rPr lang="cs-CZ" smtClean="0"/>
              <a:t>06.02.2021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7FC7-922C-470D-8871-38C6F8344C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93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E5F5-2D59-4EFF-9558-BB7AB0726CEC}" type="datetimeFigureOut">
              <a:rPr lang="cs-CZ" smtClean="0"/>
              <a:t>06.02.2021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7FC7-922C-470D-8871-38C6F8344C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82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E5F5-2D59-4EFF-9558-BB7AB0726CEC}" type="datetimeFigureOut">
              <a:rPr lang="cs-CZ" smtClean="0"/>
              <a:t>06.02.2021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7FC7-922C-470D-8871-38C6F8344C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4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E5F5-2D59-4EFF-9558-BB7AB0726CEC}" type="datetimeFigureOut">
              <a:rPr lang="cs-CZ" smtClean="0"/>
              <a:t>06.02.2021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E7FC7-922C-470D-8871-38C6F8344C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04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7E5F5-2D59-4EFF-9558-BB7AB0726CEC}" type="datetimeFigureOut">
              <a:rPr lang="cs-CZ" smtClean="0"/>
              <a:t>06.02.2021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E7FC7-922C-470D-8871-38C6F8344C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46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5000"/>
                <a:lumOff val="9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b="1" u="sng" dirty="0" smtClean="0">
                <a:solidFill>
                  <a:srgbClr val="0070C0"/>
                </a:solidFill>
              </a:rPr>
              <a:t>Můj-Druhý-Hlas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400" b="1" dirty="0" smtClean="0"/>
              <a:t>I když nemluvím, tak se domluvím</a:t>
            </a:r>
            <a:endParaRPr lang="cs-CZ" sz="4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85807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Petr Novák</a:t>
            </a:r>
          </a:p>
          <a:p>
            <a:r>
              <a:rPr lang="cs-CZ" dirty="0" smtClean="0"/>
              <a:t>Katedra kybernetiky</a:t>
            </a:r>
          </a:p>
          <a:p>
            <a:r>
              <a:rPr lang="cs-CZ" dirty="0" smtClean="0"/>
              <a:t>ČVUT FEL v Praze</a:t>
            </a:r>
          </a:p>
          <a:p>
            <a:r>
              <a:rPr lang="cs-CZ" dirty="0" smtClean="0"/>
              <a:t>novakpe@fel.cvut.cz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2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5000"/>
                <a:lumOff val="9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9997"/>
          </a:xfrm>
        </p:spPr>
        <p:txBody>
          <a:bodyPr/>
          <a:lstStyle/>
          <a:p>
            <a:r>
              <a:rPr lang="cs-CZ" b="1" u="sng" dirty="0" smtClean="0">
                <a:solidFill>
                  <a:srgbClr val="0070C0"/>
                </a:solidFill>
              </a:rPr>
              <a:t>Další možnosti</a:t>
            </a:r>
            <a:endParaRPr lang="cs-CZ" b="1" u="sng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37786"/>
            <a:ext cx="6911898" cy="4939178"/>
          </a:xfrm>
        </p:spPr>
        <p:txBody>
          <a:bodyPr/>
          <a:lstStyle/>
          <a:p>
            <a:r>
              <a:rPr lang="cs-CZ" b="1" dirty="0"/>
              <a:t>Velké možnosti nastavení</a:t>
            </a:r>
            <a:r>
              <a:rPr lang="cs-CZ" dirty="0"/>
              <a:t> aplikace</a:t>
            </a:r>
          </a:p>
          <a:p>
            <a:pPr lvl="1"/>
            <a:r>
              <a:rPr lang="cs-CZ" dirty="0"/>
              <a:t>Vzhled, Barvy, Typ dotyku (třes ruky)</a:t>
            </a:r>
          </a:p>
          <a:p>
            <a:r>
              <a:rPr lang="cs-CZ" b="1" dirty="0" smtClean="0"/>
              <a:t>Doplnění / vytvoření obsahu podle potřeby</a:t>
            </a:r>
          </a:p>
          <a:p>
            <a:r>
              <a:rPr lang="cs-CZ" dirty="0" smtClean="0"/>
              <a:t>Vše </a:t>
            </a:r>
            <a:r>
              <a:rPr lang="cs-CZ" b="1" dirty="0" smtClean="0"/>
              <a:t>formou</a:t>
            </a:r>
            <a:r>
              <a:rPr lang="cs-CZ" dirty="0" smtClean="0"/>
              <a:t> běžných </a:t>
            </a:r>
            <a:r>
              <a:rPr lang="cs-CZ" b="1" dirty="0" smtClean="0"/>
              <a:t>textových souborů</a:t>
            </a:r>
          </a:p>
          <a:p>
            <a:r>
              <a:rPr lang="cs-CZ" b="1" dirty="0" smtClean="0"/>
              <a:t>Možnost umístění na WWW</a:t>
            </a:r>
            <a:r>
              <a:rPr lang="cs-CZ" dirty="0" smtClean="0"/>
              <a:t> – stažení</a:t>
            </a:r>
          </a:p>
          <a:p>
            <a:r>
              <a:rPr lang="cs-CZ" dirty="0" smtClean="0"/>
              <a:t>Možnost </a:t>
            </a:r>
            <a:r>
              <a:rPr lang="cs-CZ" b="1" dirty="0" smtClean="0"/>
              <a:t>rozdělení podle autorů</a:t>
            </a:r>
            <a:r>
              <a:rPr lang="cs-CZ" dirty="0" smtClean="0"/>
              <a:t> – kolektivy</a:t>
            </a:r>
          </a:p>
          <a:p>
            <a:r>
              <a:rPr lang="cs-CZ" dirty="0" smtClean="0"/>
              <a:t>Využití </a:t>
            </a:r>
            <a:r>
              <a:rPr lang="cs-CZ" b="1" dirty="0" smtClean="0"/>
              <a:t>NFC nálepek</a:t>
            </a:r>
            <a:r>
              <a:rPr lang="cs-CZ" dirty="0" smtClean="0"/>
              <a:t> pro </a:t>
            </a:r>
            <a:r>
              <a:rPr lang="cs-CZ" b="1" dirty="0" smtClean="0"/>
              <a:t>aktivaci vyslovení</a:t>
            </a:r>
          </a:p>
          <a:p>
            <a:r>
              <a:rPr lang="cs-CZ" dirty="0" smtClean="0"/>
              <a:t>Možnosti </a:t>
            </a:r>
            <a:r>
              <a:rPr lang="cs-CZ" b="1" dirty="0" smtClean="0"/>
              <a:t>alternativního ovládání</a:t>
            </a:r>
          </a:p>
          <a:p>
            <a:pPr lvl="1"/>
            <a:r>
              <a:rPr lang="cs-CZ" b="1" dirty="0" smtClean="0"/>
              <a:t>Tlačítka</a:t>
            </a:r>
            <a:r>
              <a:rPr lang="cs-CZ" dirty="0" smtClean="0"/>
              <a:t>, </a:t>
            </a:r>
            <a:r>
              <a:rPr lang="cs-CZ" b="1" dirty="0" smtClean="0"/>
              <a:t>Joystick</a:t>
            </a:r>
            <a:r>
              <a:rPr lang="cs-CZ" dirty="0" smtClean="0"/>
              <a:t>, </a:t>
            </a:r>
            <a:r>
              <a:rPr lang="cs-CZ" b="1" dirty="0" smtClean="0"/>
              <a:t>Pohyb</a:t>
            </a:r>
            <a:r>
              <a:rPr lang="cs-CZ" dirty="0" smtClean="0"/>
              <a:t> částí těla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219" y="3851412"/>
            <a:ext cx="30480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219" y="1609116"/>
            <a:ext cx="30480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539" y="764092"/>
            <a:ext cx="30480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63" y="3006388"/>
            <a:ext cx="30480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777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5000"/>
                <a:lumOff val="9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3596" y="2885301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Děkuji za pozornost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881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5000"/>
                <a:lumOff val="9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cs-CZ" b="1" u="sng" dirty="0" smtClean="0">
                <a:solidFill>
                  <a:srgbClr val="0070C0"/>
                </a:solidFill>
              </a:rPr>
              <a:t>Úvod</a:t>
            </a:r>
            <a:endParaRPr lang="cs-CZ" b="1" u="sng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97864"/>
            <a:ext cx="10515600" cy="4979099"/>
          </a:xfrm>
        </p:spPr>
        <p:txBody>
          <a:bodyPr/>
          <a:lstStyle/>
          <a:p>
            <a:r>
              <a:rPr lang="cs-CZ" b="1" dirty="0" smtClean="0"/>
              <a:t>Řeč</a:t>
            </a:r>
            <a:r>
              <a:rPr lang="cs-CZ" dirty="0" smtClean="0"/>
              <a:t> – Způsob člověka </a:t>
            </a:r>
            <a:r>
              <a:rPr lang="cs-CZ" b="1" dirty="0" smtClean="0"/>
              <a:t>pro každodenní komunikaci</a:t>
            </a:r>
            <a:r>
              <a:rPr lang="cs-CZ" dirty="0" smtClean="0"/>
              <a:t> s okolím</a:t>
            </a:r>
          </a:p>
          <a:p>
            <a:r>
              <a:rPr lang="cs-CZ" dirty="0" smtClean="0"/>
              <a:t>Možnost jak </a:t>
            </a:r>
            <a:r>
              <a:rPr lang="cs-CZ" b="1" dirty="0" smtClean="0"/>
              <a:t>rychle / snadno sdělit i velké množství informací</a:t>
            </a:r>
          </a:p>
          <a:p>
            <a:r>
              <a:rPr lang="cs-CZ" b="1" dirty="0" smtClean="0"/>
              <a:t>Omezené</a:t>
            </a:r>
            <a:r>
              <a:rPr lang="cs-CZ" dirty="0" smtClean="0"/>
              <a:t> řečové </a:t>
            </a:r>
            <a:r>
              <a:rPr lang="cs-CZ" b="1" dirty="0" smtClean="0"/>
              <a:t>schopnosti</a:t>
            </a:r>
            <a:r>
              <a:rPr lang="cs-CZ" dirty="0" smtClean="0"/>
              <a:t> – </a:t>
            </a:r>
            <a:r>
              <a:rPr lang="cs-CZ" b="1" dirty="0" smtClean="0"/>
              <a:t>Ztížená komunikace</a:t>
            </a:r>
            <a:r>
              <a:rPr lang="cs-CZ" dirty="0" smtClean="0"/>
              <a:t> s okolím</a:t>
            </a:r>
          </a:p>
          <a:p>
            <a:r>
              <a:rPr lang="cs-CZ" b="1" dirty="0" smtClean="0"/>
              <a:t>Znaková řeč</a:t>
            </a:r>
            <a:r>
              <a:rPr lang="cs-CZ" dirty="0" smtClean="0"/>
              <a:t> – </a:t>
            </a:r>
            <a:r>
              <a:rPr lang="cs-CZ" b="1" dirty="0" smtClean="0"/>
              <a:t>Pro okolí</a:t>
            </a:r>
            <a:r>
              <a:rPr lang="cs-CZ" dirty="0" smtClean="0"/>
              <a:t> velmi často </a:t>
            </a:r>
            <a:r>
              <a:rPr lang="cs-CZ" b="1" dirty="0" smtClean="0"/>
              <a:t>nesrozumitelná</a:t>
            </a:r>
            <a:r>
              <a:rPr lang="cs-CZ" dirty="0" smtClean="0"/>
              <a:t> (nerozumí jí)</a:t>
            </a:r>
          </a:p>
          <a:p>
            <a:r>
              <a:rPr lang="cs-CZ" b="1" dirty="0" smtClean="0"/>
              <a:t>Rozvoj</a:t>
            </a:r>
            <a:r>
              <a:rPr lang="cs-CZ" dirty="0" smtClean="0"/>
              <a:t> technického vybavení – </a:t>
            </a:r>
            <a:r>
              <a:rPr lang="cs-CZ" b="1" dirty="0" smtClean="0"/>
              <a:t>Tablety / Mobilní telefony</a:t>
            </a:r>
          </a:p>
          <a:p>
            <a:r>
              <a:rPr lang="cs-CZ" b="1" dirty="0" smtClean="0"/>
              <a:t>Aplikace</a:t>
            </a:r>
            <a:r>
              <a:rPr lang="cs-CZ" dirty="0" smtClean="0"/>
              <a:t> pro </a:t>
            </a:r>
            <a:r>
              <a:rPr lang="cs-CZ" b="1" dirty="0" smtClean="0"/>
              <a:t>pomoc / možnost dorozumění</a:t>
            </a:r>
            <a:r>
              <a:rPr lang="cs-CZ" dirty="0" smtClean="0"/>
              <a:t> s okolím</a:t>
            </a:r>
          </a:p>
          <a:p>
            <a:r>
              <a:rPr lang="cs-CZ" dirty="0" smtClean="0"/>
              <a:t>Využití – </a:t>
            </a:r>
            <a:r>
              <a:rPr lang="cs-CZ" b="1" dirty="0" smtClean="0"/>
              <a:t>Převod napsaného textu na mluvenou řeč</a:t>
            </a:r>
          </a:p>
          <a:p>
            <a:r>
              <a:rPr lang="cs-CZ" b="1" dirty="0" smtClean="0"/>
              <a:t>Několik způsobů sestavení</a:t>
            </a:r>
            <a:r>
              <a:rPr lang="cs-CZ" dirty="0" smtClean="0"/>
              <a:t> čteného / mluveného </a:t>
            </a:r>
            <a:r>
              <a:rPr lang="cs-CZ" b="1" dirty="0" smtClean="0"/>
              <a:t>textu</a:t>
            </a:r>
          </a:p>
          <a:p>
            <a:r>
              <a:rPr lang="cs-CZ" b="1" dirty="0" smtClean="0"/>
              <a:t>Možnost přizpůsobení aplikace</a:t>
            </a:r>
            <a:r>
              <a:rPr lang="cs-CZ" dirty="0" smtClean="0"/>
              <a:t> podle potřeb uživatele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0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5000"/>
                <a:lumOff val="9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/>
          <a:lstStyle/>
          <a:p>
            <a:r>
              <a:rPr lang="cs-CZ" b="1" u="sng" dirty="0" smtClean="0">
                <a:solidFill>
                  <a:srgbClr val="0070C0"/>
                </a:solidFill>
              </a:rPr>
              <a:t>Celkový popis</a:t>
            </a:r>
            <a:endParaRPr lang="cs-CZ" b="1" u="sng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52145"/>
            <a:ext cx="10515600" cy="2962656"/>
          </a:xfrm>
        </p:spPr>
        <p:txBody>
          <a:bodyPr/>
          <a:lstStyle/>
          <a:p>
            <a:r>
              <a:rPr lang="cs-CZ" dirty="0" smtClean="0"/>
              <a:t>Formou </a:t>
            </a:r>
            <a:r>
              <a:rPr lang="cs-CZ" b="1" dirty="0" smtClean="0"/>
              <a:t>aplikace</a:t>
            </a:r>
            <a:r>
              <a:rPr lang="cs-CZ" dirty="0" smtClean="0"/>
              <a:t> – </a:t>
            </a:r>
            <a:r>
              <a:rPr lang="cs-CZ" b="1" dirty="0" smtClean="0"/>
              <a:t>Tablety / Mobilní telefony</a:t>
            </a:r>
            <a:r>
              <a:rPr lang="cs-CZ" dirty="0" smtClean="0"/>
              <a:t> (Google/android)</a:t>
            </a:r>
          </a:p>
          <a:p>
            <a:r>
              <a:rPr lang="cs-CZ" dirty="0" smtClean="0"/>
              <a:t>Cenově </a:t>
            </a:r>
            <a:r>
              <a:rPr lang="cs-CZ" b="1" dirty="0" smtClean="0"/>
              <a:t>dostupné zařízení</a:t>
            </a:r>
            <a:r>
              <a:rPr lang="cs-CZ" dirty="0" smtClean="0"/>
              <a:t> – </a:t>
            </a:r>
            <a:r>
              <a:rPr lang="cs-CZ" b="1" dirty="0" smtClean="0"/>
              <a:t>Převod textu na řeč</a:t>
            </a:r>
            <a:r>
              <a:rPr lang="cs-CZ" dirty="0" smtClean="0"/>
              <a:t> ze systému</a:t>
            </a:r>
          </a:p>
          <a:p>
            <a:r>
              <a:rPr lang="cs-CZ" b="1" dirty="0" smtClean="0"/>
              <a:t>Ovládání dotykem</a:t>
            </a:r>
            <a:r>
              <a:rPr lang="cs-CZ" dirty="0" smtClean="0"/>
              <a:t> – Velké možnosti nastavení (například třes ruky)</a:t>
            </a:r>
          </a:p>
          <a:p>
            <a:r>
              <a:rPr lang="cs-CZ" b="1" dirty="0" smtClean="0"/>
              <a:t>Několik způsobů komunikace</a:t>
            </a:r>
          </a:p>
          <a:p>
            <a:pPr lvl="1"/>
            <a:r>
              <a:rPr lang="cs-CZ" dirty="0" smtClean="0"/>
              <a:t>Věty / fráze, Obrázky, Slova, Vlastní text, Gesta, Malování</a:t>
            </a:r>
          </a:p>
          <a:p>
            <a:r>
              <a:rPr lang="cs-CZ" dirty="0" smtClean="0"/>
              <a:t>Skoro vše </a:t>
            </a:r>
            <a:r>
              <a:rPr lang="cs-CZ" b="1" dirty="0" smtClean="0"/>
              <a:t>lze doplnit / vytvořit podle vlastní potřeby</a:t>
            </a:r>
            <a:endParaRPr lang="cs-CZ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61" y="4212429"/>
            <a:ext cx="3467705" cy="194857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284" y="4212430"/>
            <a:ext cx="3563790" cy="193912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392" y="4212429"/>
            <a:ext cx="3605895" cy="193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3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5000"/>
                <a:lumOff val="9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9997"/>
          </a:xfrm>
        </p:spPr>
        <p:txBody>
          <a:bodyPr/>
          <a:lstStyle/>
          <a:p>
            <a:r>
              <a:rPr lang="cs-CZ" b="1" u="sng" dirty="0" smtClean="0">
                <a:solidFill>
                  <a:srgbClr val="0070C0"/>
                </a:solidFill>
              </a:rPr>
              <a:t>A) Věty a fráze</a:t>
            </a:r>
            <a:endParaRPr lang="cs-CZ" b="1" u="sng" dirty="0">
              <a:solidFill>
                <a:srgbClr val="0070C0"/>
              </a:solidFill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34897" y="1201156"/>
            <a:ext cx="6735337" cy="5366912"/>
          </a:xfrm>
        </p:spPr>
        <p:txBody>
          <a:bodyPr/>
          <a:lstStyle/>
          <a:p>
            <a:r>
              <a:rPr lang="cs-CZ" dirty="0" smtClean="0"/>
              <a:t>Soubor </a:t>
            </a:r>
            <a:r>
              <a:rPr lang="cs-CZ" b="1" dirty="0" smtClean="0"/>
              <a:t>Vět a Frází</a:t>
            </a:r>
            <a:r>
              <a:rPr lang="cs-CZ" dirty="0" smtClean="0"/>
              <a:t> pro </a:t>
            </a:r>
            <a:r>
              <a:rPr lang="cs-CZ" b="1" dirty="0" smtClean="0"/>
              <a:t>rychlé vyslovení</a:t>
            </a:r>
          </a:p>
          <a:p>
            <a:r>
              <a:rPr lang="cs-CZ" dirty="0" smtClean="0"/>
              <a:t>Ty </a:t>
            </a:r>
            <a:r>
              <a:rPr lang="cs-CZ" b="1" dirty="0" smtClean="0"/>
              <a:t>nejčastěji používaní</a:t>
            </a:r>
            <a:r>
              <a:rPr lang="cs-CZ" dirty="0" smtClean="0"/>
              <a:t> pro </a:t>
            </a:r>
            <a:r>
              <a:rPr lang="cs-CZ" b="1" dirty="0" smtClean="0"/>
              <a:t>běžné situace</a:t>
            </a:r>
          </a:p>
          <a:p>
            <a:r>
              <a:rPr lang="cs-CZ" b="1" dirty="0" smtClean="0"/>
              <a:t>V seznamech</a:t>
            </a:r>
            <a:r>
              <a:rPr lang="cs-CZ" dirty="0" smtClean="0"/>
              <a:t> – posun prstem nahoru / dolu</a:t>
            </a:r>
          </a:p>
          <a:p>
            <a:r>
              <a:rPr lang="cs-CZ" dirty="0" smtClean="0"/>
              <a:t>Upořádání – </a:t>
            </a:r>
            <a:r>
              <a:rPr lang="cs-CZ" b="1" dirty="0" smtClean="0"/>
              <a:t>Témata</a:t>
            </a:r>
            <a:r>
              <a:rPr lang="cs-CZ" dirty="0" smtClean="0"/>
              <a:t> a </a:t>
            </a:r>
            <a:r>
              <a:rPr lang="cs-CZ" b="1" dirty="0" smtClean="0"/>
              <a:t>Skupiny</a:t>
            </a:r>
            <a:r>
              <a:rPr lang="cs-CZ" dirty="0" smtClean="0"/>
              <a:t>:</a:t>
            </a:r>
          </a:p>
          <a:p>
            <a:pPr lvl="1"/>
            <a:r>
              <a:rPr lang="cs-CZ" b="1" dirty="0" smtClean="0"/>
              <a:t>Témata</a:t>
            </a:r>
            <a:r>
              <a:rPr lang="cs-CZ" dirty="0" smtClean="0"/>
              <a:t> (Škola) – téma obsahuje skupiny</a:t>
            </a:r>
          </a:p>
          <a:p>
            <a:pPr lvl="1"/>
            <a:r>
              <a:rPr lang="cs-CZ" b="1" dirty="0" smtClean="0"/>
              <a:t>Skupiny</a:t>
            </a:r>
            <a:r>
              <a:rPr lang="cs-CZ" dirty="0" smtClean="0"/>
              <a:t> (Matika, Zeměpis) – dělení v tématu</a:t>
            </a:r>
          </a:p>
          <a:p>
            <a:r>
              <a:rPr lang="cs-CZ" dirty="0" smtClean="0"/>
              <a:t>Lze </a:t>
            </a:r>
            <a:r>
              <a:rPr lang="cs-CZ" b="1" dirty="0" smtClean="0"/>
              <a:t>libovolně přecházet</a:t>
            </a:r>
            <a:r>
              <a:rPr lang="cs-CZ" dirty="0" smtClean="0"/>
              <a:t> – výhody:</a:t>
            </a:r>
          </a:p>
          <a:p>
            <a:pPr lvl="1"/>
            <a:r>
              <a:rPr lang="cs-CZ" b="1" dirty="0" smtClean="0"/>
              <a:t>Omezení</a:t>
            </a:r>
            <a:r>
              <a:rPr lang="cs-CZ" dirty="0" smtClean="0"/>
              <a:t> délky </a:t>
            </a:r>
            <a:r>
              <a:rPr lang="cs-CZ" b="1" dirty="0" smtClean="0"/>
              <a:t>seznamů</a:t>
            </a:r>
          </a:p>
          <a:p>
            <a:pPr lvl="1"/>
            <a:r>
              <a:rPr lang="cs-CZ" b="1" dirty="0" smtClean="0"/>
              <a:t>Snazší hledání</a:t>
            </a:r>
            <a:r>
              <a:rPr lang="cs-CZ" dirty="0" smtClean="0"/>
              <a:t> – rychlost nalezení textu</a:t>
            </a:r>
          </a:p>
          <a:p>
            <a:r>
              <a:rPr lang="cs-CZ" dirty="0" smtClean="0"/>
              <a:t>Možnost </a:t>
            </a:r>
            <a:r>
              <a:rPr lang="cs-CZ" b="1" dirty="0" smtClean="0"/>
              <a:t>číslovat / obarvit</a:t>
            </a:r>
          </a:p>
          <a:p>
            <a:pPr lvl="1"/>
            <a:r>
              <a:rPr lang="cs-CZ" dirty="0" smtClean="0"/>
              <a:t>Hledání podle čísla / barva - nálada</a:t>
            </a:r>
            <a:endParaRPr lang="cs-CZ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06" y="652598"/>
            <a:ext cx="2926080" cy="1828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44" y="1566998"/>
            <a:ext cx="2926080" cy="1828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44" y="4041486"/>
            <a:ext cx="2926080" cy="1828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06" y="2933274"/>
            <a:ext cx="2926080" cy="1828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722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5000"/>
                <a:lumOff val="9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9997"/>
          </a:xfrm>
        </p:spPr>
        <p:txBody>
          <a:bodyPr/>
          <a:lstStyle/>
          <a:p>
            <a:r>
              <a:rPr lang="cs-CZ" b="1" u="sng" dirty="0">
                <a:solidFill>
                  <a:srgbClr val="0070C0"/>
                </a:solidFill>
              </a:rPr>
              <a:t>B</a:t>
            </a:r>
            <a:r>
              <a:rPr lang="cs-CZ" b="1" u="sng" dirty="0" smtClean="0">
                <a:solidFill>
                  <a:srgbClr val="0070C0"/>
                </a:solidFill>
              </a:rPr>
              <a:t>) Obrázky</a:t>
            </a:r>
            <a:endParaRPr lang="cs-CZ" b="1" u="sng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4829" y="1115122"/>
            <a:ext cx="6858233" cy="5196468"/>
          </a:xfrm>
        </p:spPr>
        <p:txBody>
          <a:bodyPr>
            <a:normAutofit/>
          </a:bodyPr>
          <a:lstStyle/>
          <a:p>
            <a:r>
              <a:rPr lang="cs-CZ" dirty="0" smtClean="0"/>
              <a:t>Obrázky </a:t>
            </a:r>
            <a:r>
              <a:rPr lang="cs-CZ" b="1" dirty="0" smtClean="0"/>
              <a:t>uspořádány</a:t>
            </a:r>
            <a:r>
              <a:rPr lang="cs-CZ" dirty="0" smtClean="0"/>
              <a:t> (nejčastěji) do </a:t>
            </a:r>
            <a:r>
              <a:rPr lang="cs-CZ" b="1" dirty="0" smtClean="0"/>
              <a:t>matice</a:t>
            </a:r>
          </a:p>
          <a:p>
            <a:r>
              <a:rPr lang="cs-CZ" b="1" dirty="0" smtClean="0"/>
              <a:t>Obrázek</a:t>
            </a:r>
            <a:r>
              <a:rPr lang="cs-CZ" dirty="0" smtClean="0"/>
              <a:t> + </a:t>
            </a:r>
            <a:r>
              <a:rPr lang="cs-CZ" b="1" dirty="0" smtClean="0"/>
              <a:t>Text</a:t>
            </a:r>
            <a:r>
              <a:rPr lang="cs-CZ" dirty="0" smtClean="0"/>
              <a:t> – </a:t>
            </a:r>
            <a:r>
              <a:rPr lang="cs-CZ" b="1" dirty="0" smtClean="0"/>
              <a:t>Vyslovený text</a:t>
            </a:r>
            <a:r>
              <a:rPr lang="cs-CZ" dirty="0" smtClean="0"/>
              <a:t> výběrem</a:t>
            </a:r>
          </a:p>
          <a:p>
            <a:r>
              <a:rPr lang="cs-CZ" dirty="0" smtClean="0"/>
              <a:t>Jednoslovní </a:t>
            </a:r>
            <a:r>
              <a:rPr lang="cs-CZ" b="1" dirty="0" smtClean="0"/>
              <a:t>rychlé sdělení / odpověď</a:t>
            </a:r>
          </a:p>
          <a:p>
            <a:pPr lvl="1"/>
            <a:r>
              <a:rPr lang="cs-CZ" dirty="0" smtClean="0"/>
              <a:t>Obrázky mohou obsahovat i celé věty / fráze</a:t>
            </a:r>
          </a:p>
          <a:p>
            <a:r>
              <a:rPr lang="cs-CZ" dirty="0" smtClean="0"/>
              <a:t>Často – Užitečné </a:t>
            </a:r>
            <a:r>
              <a:rPr lang="cs-CZ" b="1" dirty="0" smtClean="0"/>
              <a:t>komunikační piktogramy</a:t>
            </a:r>
          </a:p>
          <a:p>
            <a:pPr lvl="1"/>
            <a:r>
              <a:rPr lang="cs-CZ" dirty="0" smtClean="0"/>
              <a:t>Potřeby, žádosti, touhy, nálady, stavy, …</a:t>
            </a:r>
          </a:p>
          <a:p>
            <a:r>
              <a:rPr lang="cs-CZ" dirty="0" smtClean="0"/>
              <a:t>Možnost </a:t>
            </a:r>
            <a:r>
              <a:rPr lang="cs-CZ" b="1" dirty="0" smtClean="0"/>
              <a:t>vložení vlastních obrázků</a:t>
            </a:r>
          </a:p>
          <a:p>
            <a:pPr lvl="1"/>
            <a:r>
              <a:rPr lang="cs-CZ" dirty="0" smtClean="0"/>
              <a:t>„Babička s ?“ – Kde je babička</a:t>
            </a:r>
          </a:p>
          <a:p>
            <a:pPr lvl="1"/>
            <a:r>
              <a:rPr lang="cs-CZ" dirty="0" smtClean="0"/>
              <a:t>„Můj pokoj“ – Jdu do svého pokoje</a:t>
            </a:r>
          </a:p>
          <a:p>
            <a:pPr lvl="1"/>
            <a:r>
              <a:rPr lang="cs-CZ" dirty="0" smtClean="0"/>
              <a:t>„Foto kamaráda“ – Jdu navštívit kamaráda</a:t>
            </a:r>
          </a:p>
          <a:p>
            <a:r>
              <a:rPr lang="cs-CZ" b="1" dirty="0" smtClean="0"/>
              <a:t>Uspořádání</a:t>
            </a:r>
            <a:r>
              <a:rPr lang="cs-CZ" dirty="0" smtClean="0"/>
              <a:t> – </a:t>
            </a:r>
            <a:r>
              <a:rPr lang="cs-CZ" b="1" dirty="0" smtClean="0"/>
              <a:t>Témata</a:t>
            </a:r>
            <a:r>
              <a:rPr lang="cs-CZ" dirty="0" smtClean="0"/>
              <a:t> + </a:t>
            </a:r>
            <a:r>
              <a:rPr lang="cs-CZ" b="1" dirty="0" smtClean="0"/>
              <a:t>Skupiny</a:t>
            </a:r>
          </a:p>
          <a:p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277" y="1802375"/>
            <a:ext cx="30480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277" y="4082373"/>
            <a:ext cx="30480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85" y="740123"/>
            <a:ext cx="30480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85" y="3020121"/>
            <a:ext cx="30480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687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5000"/>
                <a:lumOff val="9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9997"/>
          </a:xfrm>
        </p:spPr>
        <p:txBody>
          <a:bodyPr/>
          <a:lstStyle/>
          <a:p>
            <a:r>
              <a:rPr lang="cs-CZ" b="1" u="sng" dirty="0">
                <a:solidFill>
                  <a:srgbClr val="0070C0"/>
                </a:solidFill>
              </a:rPr>
              <a:t>C</a:t>
            </a:r>
            <a:r>
              <a:rPr lang="cs-CZ" b="1" u="sng" dirty="0" smtClean="0">
                <a:solidFill>
                  <a:srgbClr val="0070C0"/>
                </a:solidFill>
              </a:rPr>
              <a:t>) Slova</a:t>
            </a:r>
            <a:endParaRPr lang="cs-CZ" b="1" u="sng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15122"/>
            <a:ext cx="6185952" cy="5061842"/>
          </a:xfrm>
        </p:spPr>
        <p:txBody>
          <a:bodyPr/>
          <a:lstStyle/>
          <a:p>
            <a:r>
              <a:rPr lang="cs-CZ" b="1" dirty="0" smtClean="0"/>
              <a:t>Seznam </a:t>
            </a:r>
            <a:r>
              <a:rPr lang="cs-CZ" dirty="0" smtClean="0"/>
              <a:t>před-připravených</a:t>
            </a:r>
            <a:r>
              <a:rPr lang="cs-CZ" b="1" dirty="0" smtClean="0"/>
              <a:t> slov</a:t>
            </a:r>
          </a:p>
          <a:p>
            <a:r>
              <a:rPr lang="cs-CZ" b="1" dirty="0" smtClean="0"/>
              <a:t>Rychlé sestavení</a:t>
            </a:r>
            <a:r>
              <a:rPr lang="cs-CZ" dirty="0" smtClean="0"/>
              <a:t> velmi </a:t>
            </a:r>
            <a:r>
              <a:rPr lang="cs-CZ" b="1" dirty="0" smtClean="0"/>
              <a:t>stručných vět</a:t>
            </a:r>
          </a:p>
          <a:p>
            <a:r>
              <a:rPr lang="cs-CZ" dirty="0" smtClean="0"/>
              <a:t>Slova </a:t>
            </a:r>
            <a:r>
              <a:rPr lang="cs-CZ" b="1" dirty="0" smtClean="0"/>
              <a:t>ve sloupcích podle významu</a:t>
            </a:r>
          </a:p>
          <a:p>
            <a:pPr lvl="1"/>
            <a:r>
              <a:rPr lang="cs-CZ" dirty="0" smtClean="0"/>
              <a:t>Zájmena, větný čas, denní čas, místo, …</a:t>
            </a:r>
          </a:p>
          <a:p>
            <a:r>
              <a:rPr lang="cs-CZ" b="1" dirty="0" smtClean="0"/>
              <a:t>Výběr</a:t>
            </a:r>
            <a:r>
              <a:rPr lang="cs-CZ" dirty="0" smtClean="0"/>
              <a:t> slov </a:t>
            </a:r>
            <a:r>
              <a:rPr lang="cs-CZ" b="1" dirty="0" smtClean="0"/>
              <a:t>dotykem</a:t>
            </a:r>
            <a:r>
              <a:rPr lang="cs-CZ" dirty="0" smtClean="0"/>
              <a:t> – </a:t>
            </a:r>
            <a:r>
              <a:rPr lang="cs-CZ" b="1" dirty="0" smtClean="0"/>
              <a:t>sestavení věty</a:t>
            </a:r>
          </a:p>
          <a:p>
            <a:r>
              <a:rPr lang="cs-CZ" dirty="0" smtClean="0"/>
              <a:t>Já – Budu – Večer – Doma</a:t>
            </a:r>
          </a:p>
          <a:p>
            <a:pPr lvl="1"/>
            <a:r>
              <a:rPr lang="cs-CZ" dirty="0" smtClean="0"/>
              <a:t>Není ideální – avšak rychle sestavená</a:t>
            </a:r>
          </a:p>
          <a:p>
            <a:r>
              <a:rPr lang="cs-CZ" dirty="0" smtClean="0"/>
              <a:t>Možno </a:t>
            </a:r>
            <a:r>
              <a:rPr lang="cs-CZ" b="1" dirty="0" smtClean="0"/>
              <a:t>i pro stručné dotazy / odpovědi</a:t>
            </a:r>
          </a:p>
          <a:p>
            <a:r>
              <a:rPr lang="cs-CZ" b="1" dirty="0" smtClean="0"/>
              <a:t>Počet sloupců / slov</a:t>
            </a:r>
            <a:r>
              <a:rPr lang="cs-CZ" dirty="0" smtClean="0"/>
              <a:t> – není omezen</a:t>
            </a:r>
          </a:p>
          <a:p>
            <a:r>
              <a:rPr lang="cs-CZ" dirty="0" smtClean="0"/>
              <a:t>Místo </a:t>
            </a:r>
            <a:r>
              <a:rPr lang="cs-CZ" b="1" dirty="0" smtClean="0"/>
              <a:t>slov lze použít</a:t>
            </a:r>
            <a:r>
              <a:rPr lang="cs-CZ" dirty="0" smtClean="0"/>
              <a:t> i </a:t>
            </a:r>
            <a:r>
              <a:rPr lang="cs-CZ" b="1" dirty="0" smtClean="0"/>
              <a:t>obrázky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7" y="1495748"/>
            <a:ext cx="30480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25" y="3781255"/>
            <a:ext cx="30480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152" y="543367"/>
            <a:ext cx="3047619" cy="1904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152" y="2828636"/>
            <a:ext cx="30480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277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5000"/>
                <a:lumOff val="9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46" y="3911079"/>
            <a:ext cx="3048426" cy="19052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19" y="1560600"/>
            <a:ext cx="30480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9997"/>
          </a:xfrm>
        </p:spPr>
        <p:txBody>
          <a:bodyPr/>
          <a:lstStyle/>
          <a:p>
            <a:r>
              <a:rPr lang="cs-CZ" b="1" u="sng" dirty="0" smtClean="0">
                <a:solidFill>
                  <a:srgbClr val="0070C0"/>
                </a:solidFill>
              </a:rPr>
              <a:t>D) Psaní</a:t>
            </a:r>
            <a:endParaRPr lang="cs-CZ" b="1" u="sng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115122"/>
            <a:ext cx="6108192" cy="5061842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otřeba </a:t>
            </a:r>
            <a:r>
              <a:rPr lang="cs-CZ" b="1" dirty="0" smtClean="0"/>
              <a:t>napsat něco nepřipraveného</a:t>
            </a:r>
          </a:p>
          <a:p>
            <a:r>
              <a:rPr lang="cs-CZ" dirty="0" smtClean="0"/>
              <a:t>Běžné </a:t>
            </a:r>
            <a:r>
              <a:rPr lang="cs-CZ" b="1" dirty="0" smtClean="0"/>
              <a:t>psaní po písmenech</a:t>
            </a:r>
            <a:r>
              <a:rPr lang="cs-CZ" dirty="0" smtClean="0"/>
              <a:t> (zdlouhavé)</a:t>
            </a:r>
          </a:p>
          <a:p>
            <a:r>
              <a:rPr lang="cs-CZ" dirty="0" smtClean="0"/>
              <a:t>Napsat </a:t>
            </a:r>
            <a:r>
              <a:rPr lang="cs-CZ" b="1" dirty="0" smtClean="0"/>
              <a:t>text</a:t>
            </a:r>
            <a:r>
              <a:rPr lang="cs-CZ" dirty="0" smtClean="0"/>
              <a:t> – </a:t>
            </a:r>
            <a:r>
              <a:rPr lang="cs-CZ" b="1" dirty="0" smtClean="0"/>
              <a:t>Vyslovit podle přání</a:t>
            </a:r>
          </a:p>
          <a:p>
            <a:r>
              <a:rPr lang="cs-CZ" dirty="0" smtClean="0"/>
              <a:t>Možnost </a:t>
            </a:r>
            <a:r>
              <a:rPr lang="cs-CZ" b="1" dirty="0" smtClean="0"/>
              <a:t>uložení do souboru</a:t>
            </a:r>
            <a:r>
              <a:rPr lang="cs-CZ" dirty="0" smtClean="0"/>
              <a:t> – Úkoly</a:t>
            </a:r>
          </a:p>
          <a:p>
            <a:r>
              <a:rPr lang="cs-CZ" b="1" dirty="0" smtClean="0"/>
              <a:t>Pracovní paměti</a:t>
            </a:r>
            <a:r>
              <a:rPr lang="cs-CZ" dirty="0" smtClean="0"/>
              <a:t> – Rychlé odpovědi</a:t>
            </a:r>
          </a:p>
          <a:p>
            <a:r>
              <a:rPr lang="cs-CZ" dirty="0" smtClean="0"/>
              <a:t>Pro </a:t>
            </a:r>
            <a:r>
              <a:rPr lang="cs-CZ" b="1" dirty="0" smtClean="0"/>
              <a:t>zrychlení psaní textu</a:t>
            </a:r>
            <a:r>
              <a:rPr lang="cs-CZ" dirty="0" smtClean="0"/>
              <a:t>:</a:t>
            </a:r>
          </a:p>
          <a:p>
            <a:pPr lvl="1"/>
            <a:r>
              <a:rPr lang="cs-CZ" b="1" dirty="0" smtClean="0"/>
              <a:t>Zkratky</a:t>
            </a:r>
            <a:r>
              <a:rPr lang="cs-CZ" dirty="0" smtClean="0"/>
              <a:t> – JSM </a:t>
            </a:r>
            <a:r>
              <a:rPr lang="en-GB" dirty="0" smtClean="0"/>
              <a:t>-&gt;</a:t>
            </a:r>
            <a:r>
              <a:rPr lang="cs-CZ" dirty="0" smtClean="0"/>
              <a:t> Jas se máš (rozvinutí)</a:t>
            </a:r>
          </a:p>
          <a:p>
            <a:pPr lvl="1"/>
            <a:r>
              <a:rPr lang="cs-CZ" b="1" dirty="0" smtClean="0"/>
              <a:t>Slova, Věty</a:t>
            </a:r>
            <a:r>
              <a:rPr lang="cs-CZ" dirty="0" smtClean="0"/>
              <a:t> – Výběrem se slovníku</a:t>
            </a:r>
          </a:p>
          <a:p>
            <a:r>
              <a:rPr lang="cs-CZ" dirty="0" smtClean="0"/>
              <a:t>Možnosti </a:t>
            </a:r>
            <a:r>
              <a:rPr lang="cs-CZ" b="1" dirty="0" smtClean="0"/>
              <a:t>čtení</a:t>
            </a:r>
            <a:r>
              <a:rPr lang="cs-CZ" dirty="0" smtClean="0"/>
              <a:t> – </a:t>
            </a:r>
            <a:r>
              <a:rPr lang="cs-CZ" b="1" dirty="0" smtClean="0"/>
              <a:t>Klávesnice, Gesty</a:t>
            </a:r>
          </a:p>
          <a:p>
            <a:pPr lvl="1"/>
            <a:r>
              <a:rPr lang="cs-CZ" dirty="0" smtClean="0"/>
              <a:t>Po </a:t>
            </a:r>
            <a:r>
              <a:rPr lang="cs-CZ" b="1" dirty="0" smtClean="0"/>
              <a:t>slovech</a:t>
            </a:r>
            <a:r>
              <a:rPr lang="cs-CZ" dirty="0" smtClean="0"/>
              <a:t>, </a:t>
            </a:r>
            <a:r>
              <a:rPr lang="cs-CZ" b="1" dirty="0" smtClean="0"/>
              <a:t>větách</a:t>
            </a:r>
            <a:r>
              <a:rPr lang="cs-CZ" dirty="0" smtClean="0"/>
              <a:t>, </a:t>
            </a:r>
            <a:r>
              <a:rPr lang="cs-CZ" b="1" dirty="0" smtClean="0"/>
              <a:t>odstavcích</a:t>
            </a:r>
            <a:r>
              <a:rPr lang="cs-CZ" dirty="0" smtClean="0"/>
              <a:t>, </a:t>
            </a:r>
            <a:r>
              <a:rPr lang="cs-CZ" b="1" dirty="0" smtClean="0"/>
              <a:t>vše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92" y="2958579"/>
            <a:ext cx="30480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92" y="645030"/>
            <a:ext cx="30480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133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5000"/>
                <a:lumOff val="9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9997"/>
          </a:xfrm>
        </p:spPr>
        <p:txBody>
          <a:bodyPr/>
          <a:lstStyle/>
          <a:p>
            <a:r>
              <a:rPr lang="cs-CZ" b="1" u="sng" dirty="0" smtClean="0">
                <a:solidFill>
                  <a:srgbClr val="0070C0"/>
                </a:solidFill>
              </a:rPr>
              <a:t>E) Gesta</a:t>
            </a:r>
            <a:endParaRPr lang="cs-CZ" b="1" u="sng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3678" y="1115122"/>
            <a:ext cx="6367346" cy="5061842"/>
          </a:xfrm>
        </p:spPr>
        <p:txBody>
          <a:bodyPr/>
          <a:lstStyle/>
          <a:p>
            <a:r>
              <a:rPr lang="cs-CZ" b="1" dirty="0" smtClean="0"/>
              <a:t>Obrázek</a:t>
            </a:r>
            <a:r>
              <a:rPr lang="cs-CZ" dirty="0" smtClean="0"/>
              <a:t> na pozadí </a:t>
            </a:r>
            <a:r>
              <a:rPr lang="cs-CZ" b="1" dirty="0" smtClean="0"/>
              <a:t>jako téma konverzace</a:t>
            </a:r>
          </a:p>
          <a:p>
            <a:r>
              <a:rPr lang="cs-CZ" b="1" dirty="0" smtClean="0"/>
              <a:t>Značky</a:t>
            </a:r>
            <a:r>
              <a:rPr lang="cs-CZ" dirty="0" smtClean="0"/>
              <a:t> – Trasa / posloupnost </a:t>
            </a:r>
            <a:r>
              <a:rPr lang="cs-CZ" b="1" dirty="0" smtClean="0"/>
              <a:t>gesta</a:t>
            </a:r>
          </a:p>
          <a:p>
            <a:r>
              <a:rPr lang="cs-CZ" dirty="0" smtClean="0"/>
              <a:t>Posloupnostem </a:t>
            </a:r>
            <a:r>
              <a:rPr lang="cs-CZ" b="1" dirty="0" smtClean="0"/>
              <a:t>přiřazeny slova / věty</a:t>
            </a:r>
          </a:p>
          <a:p>
            <a:r>
              <a:rPr lang="cs-CZ" b="1" dirty="0" smtClean="0"/>
              <a:t>Pohyb</a:t>
            </a:r>
            <a:r>
              <a:rPr lang="cs-CZ" dirty="0" smtClean="0"/>
              <a:t> prstem </a:t>
            </a:r>
            <a:r>
              <a:rPr lang="cs-CZ" b="1" dirty="0" smtClean="0"/>
              <a:t>po značkách</a:t>
            </a:r>
          </a:p>
          <a:p>
            <a:pPr lvl="1"/>
            <a:r>
              <a:rPr lang="cs-CZ" b="1" dirty="0" smtClean="0"/>
              <a:t>Detekce zadané trasy</a:t>
            </a:r>
            <a:r>
              <a:rPr lang="cs-CZ" dirty="0" smtClean="0"/>
              <a:t> – Rozpoznané </a:t>
            </a:r>
            <a:r>
              <a:rPr lang="cs-CZ" b="1" dirty="0" smtClean="0"/>
              <a:t>gesto</a:t>
            </a:r>
          </a:p>
          <a:p>
            <a:pPr lvl="1"/>
            <a:r>
              <a:rPr lang="cs-CZ" b="1" dirty="0" smtClean="0"/>
              <a:t>Vyslovení</a:t>
            </a:r>
            <a:r>
              <a:rPr lang="cs-CZ" dirty="0" smtClean="0"/>
              <a:t> zadaného </a:t>
            </a:r>
            <a:r>
              <a:rPr lang="cs-CZ" b="1" dirty="0" smtClean="0"/>
              <a:t>slova / věty</a:t>
            </a:r>
          </a:p>
          <a:p>
            <a:r>
              <a:rPr lang="cs-CZ" dirty="0" smtClean="0"/>
              <a:t>Ukázkový příklad – </a:t>
            </a:r>
            <a:r>
              <a:rPr lang="cs-CZ" b="1" dirty="0" smtClean="0"/>
              <a:t>Cesta metrem</a:t>
            </a:r>
          </a:p>
          <a:p>
            <a:pPr lvl="1"/>
            <a:r>
              <a:rPr lang="cs-CZ" b="1" dirty="0" smtClean="0"/>
              <a:t>Stanice</a:t>
            </a:r>
            <a:r>
              <a:rPr lang="cs-CZ" dirty="0" smtClean="0"/>
              <a:t> – Vyslovení slov</a:t>
            </a:r>
          </a:p>
          <a:p>
            <a:pPr lvl="1"/>
            <a:r>
              <a:rPr lang="cs-CZ" b="1" dirty="0" smtClean="0"/>
              <a:t>Přestupy</a:t>
            </a:r>
            <a:r>
              <a:rPr lang="cs-CZ" dirty="0" smtClean="0"/>
              <a:t> (barvy tras) – Vyslovení slov / vět</a:t>
            </a:r>
          </a:p>
          <a:p>
            <a:pPr lvl="1"/>
            <a:r>
              <a:rPr lang="cs-CZ" b="1" dirty="0" smtClean="0"/>
              <a:t>Nástup</a:t>
            </a:r>
            <a:r>
              <a:rPr lang="cs-CZ" dirty="0" smtClean="0"/>
              <a:t> / </a:t>
            </a:r>
            <a:r>
              <a:rPr lang="cs-CZ" b="1" dirty="0" smtClean="0"/>
              <a:t>jízda</a:t>
            </a:r>
            <a:r>
              <a:rPr lang="cs-CZ" dirty="0" smtClean="0"/>
              <a:t> / </a:t>
            </a:r>
            <a:r>
              <a:rPr lang="cs-CZ" b="1" dirty="0" smtClean="0"/>
              <a:t>výstup</a:t>
            </a:r>
            <a:r>
              <a:rPr lang="cs-CZ" dirty="0" smtClean="0"/>
              <a:t> – Vyslovení slov / vět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24" y="410160"/>
            <a:ext cx="30480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24" y="2754875"/>
            <a:ext cx="30480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28" y="3707375"/>
            <a:ext cx="30480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28" y="1307299"/>
            <a:ext cx="30480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20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5000"/>
                <a:lumOff val="9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9997"/>
          </a:xfrm>
        </p:spPr>
        <p:txBody>
          <a:bodyPr/>
          <a:lstStyle/>
          <a:p>
            <a:r>
              <a:rPr lang="cs-CZ" b="1" u="sng" dirty="0" smtClean="0">
                <a:solidFill>
                  <a:srgbClr val="0070C0"/>
                </a:solidFill>
              </a:rPr>
              <a:t>D) Malování</a:t>
            </a:r>
            <a:endParaRPr lang="cs-CZ" b="1" u="sng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37785"/>
            <a:ext cx="6309732" cy="5116551"/>
          </a:xfrm>
        </p:spPr>
        <p:txBody>
          <a:bodyPr/>
          <a:lstStyle/>
          <a:p>
            <a:r>
              <a:rPr lang="cs-CZ" b="1" dirty="0" smtClean="0"/>
              <a:t>Nejde</a:t>
            </a:r>
            <a:r>
              <a:rPr lang="cs-CZ" dirty="0" smtClean="0"/>
              <a:t> přímo </a:t>
            </a:r>
            <a:r>
              <a:rPr lang="cs-CZ" b="1" dirty="0" smtClean="0"/>
              <a:t>o komunikaci</a:t>
            </a:r>
            <a:r>
              <a:rPr lang="cs-CZ" dirty="0" smtClean="0"/>
              <a:t> (s) </a:t>
            </a:r>
            <a:r>
              <a:rPr lang="cs-CZ" b="1" dirty="0" smtClean="0"/>
              <a:t>řečí</a:t>
            </a:r>
          </a:p>
          <a:p>
            <a:r>
              <a:rPr lang="cs-CZ" b="1" dirty="0" smtClean="0"/>
              <a:t>Může</a:t>
            </a:r>
            <a:r>
              <a:rPr lang="cs-CZ" dirty="0" smtClean="0"/>
              <a:t> však velmi </a:t>
            </a:r>
            <a:r>
              <a:rPr lang="cs-CZ" b="1" dirty="0" smtClean="0"/>
              <a:t>usnadnit komunikaci</a:t>
            </a:r>
          </a:p>
          <a:p>
            <a:r>
              <a:rPr lang="cs-CZ" b="1" dirty="0" smtClean="0"/>
              <a:t>Malování</a:t>
            </a:r>
            <a:r>
              <a:rPr lang="cs-CZ" dirty="0" smtClean="0"/>
              <a:t> prstem – </a:t>
            </a:r>
            <a:r>
              <a:rPr lang="cs-CZ" b="1" dirty="0" smtClean="0"/>
              <a:t>Plocha</a:t>
            </a:r>
            <a:r>
              <a:rPr lang="cs-CZ" dirty="0" smtClean="0"/>
              <a:t> + </a:t>
            </a:r>
            <a:r>
              <a:rPr lang="cs-CZ" b="1" dirty="0" smtClean="0"/>
              <a:t>Čtyři barvy</a:t>
            </a:r>
          </a:p>
          <a:p>
            <a:r>
              <a:rPr lang="cs-CZ" b="1" dirty="0" smtClean="0"/>
              <a:t>Často</a:t>
            </a:r>
            <a:r>
              <a:rPr lang="cs-CZ" dirty="0" smtClean="0"/>
              <a:t> velmi </a:t>
            </a:r>
            <a:r>
              <a:rPr lang="cs-CZ" b="1" dirty="0" smtClean="0"/>
              <a:t>efektivní</a:t>
            </a:r>
            <a:r>
              <a:rPr lang="cs-CZ" dirty="0" smtClean="0"/>
              <a:t> způsob </a:t>
            </a:r>
            <a:r>
              <a:rPr lang="cs-CZ" b="1" dirty="0" smtClean="0"/>
              <a:t>vyjádření</a:t>
            </a:r>
          </a:p>
          <a:p>
            <a:r>
              <a:rPr lang="cs-CZ" dirty="0" smtClean="0"/>
              <a:t>Mnohdy – </a:t>
            </a:r>
            <a:r>
              <a:rPr lang="cs-CZ" b="1" dirty="0" smtClean="0"/>
              <a:t>Lépe 1x vidět, než 3x slyšet</a:t>
            </a:r>
          </a:p>
          <a:p>
            <a:r>
              <a:rPr lang="cs-CZ" dirty="0" smtClean="0"/>
              <a:t>Příklady častého použití:</a:t>
            </a:r>
          </a:p>
          <a:p>
            <a:pPr lvl="1"/>
            <a:r>
              <a:rPr lang="cs-CZ" dirty="0" smtClean="0"/>
              <a:t>Nákres </a:t>
            </a:r>
            <a:r>
              <a:rPr lang="cs-CZ" b="1" dirty="0" smtClean="0"/>
              <a:t>cesty domů</a:t>
            </a:r>
          </a:p>
          <a:p>
            <a:pPr lvl="1"/>
            <a:r>
              <a:rPr lang="cs-CZ" dirty="0" smtClean="0"/>
              <a:t>Symbolické </a:t>
            </a:r>
            <a:r>
              <a:rPr lang="cs-CZ" b="1" dirty="0" smtClean="0"/>
              <a:t>určení cíle cesty</a:t>
            </a:r>
          </a:p>
          <a:p>
            <a:pPr lvl="1"/>
            <a:r>
              <a:rPr lang="cs-CZ" dirty="0" smtClean="0"/>
              <a:t>Napsání </a:t>
            </a:r>
            <a:r>
              <a:rPr lang="cs-CZ" b="1" dirty="0" smtClean="0"/>
              <a:t>telefonního čísla</a:t>
            </a:r>
          </a:p>
          <a:p>
            <a:pPr lvl="1"/>
            <a:r>
              <a:rPr lang="cs-CZ" dirty="0" smtClean="0"/>
              <a:t>A mnoha dalších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58" y="4114510"/>
            <a:ext cx="30480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834512"/>
            <a:ext cx="30480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56" y="740123"/>
            <a:ext cx="30480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56" y="3020121"/>
            <a:ext cx="30480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54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611</Words>
  <Application>Microsoft Office PowerPoint</Application>
  <PresentationFormat>Širokoúhlá obrazovka</PresentationFormat>
  <Paragraphs>104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Můj-Druhý-Hlas I když nemluvím, tak se domluvím</vt:lpstr>
      <vt:lpstr>Úvod</vt:lpstr>
      <vt:lpstr>Celkový popis</vt:lpstr>
      <vt:lpstr>A) Věty a fráze</vt:lpstr>
      <vt:lpstr>B) Obrázky</vt:lpstr>
      <vt:lpstr>C) Slova</vt:lpstr>
      <vt:lpstr>D) Psaní</vt:lpstr>
      <vt:lpstr>E) Gesta</vt:lpstr>
      <vt:lpstr>D) Malování</vt:lpstr>
      <vt:lpstr>Další možnosti</vt:lpstr>
      <vt:lpstr>Děkuji za pozornost</vt:lpstr>
    </vt:vector>
  </TitlesOfParts>
  <Company>CVUT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Novák</dc:creator>
  <cp:lastModifiedBy>Petr</cp:lastModifiedBy>
  <cp:revision>44</cp:revision>
  <dcterms:created xsi:type="dcterms:W3CDTF">2021-02-05T09:25:07Z</dcterms:created>
  <dcterms:modified xsi:type="dcterms:W3CDTF">2021-02-06T08:00:44Z</dcterms:modified>
</cp:coreProperties>
</file>